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0" r:id="rId2"/>
    <p:sldId id="298" r:id="rId3"/>
    <p:sldId id="300" r:id="rId4"/>
    <p:sldId id="301" r:id="rId5"/>
    <p:sldId id="309" r:id="rId6"/>
    <p:sldId id="319" r:id="rId7"/>
    <p:sldId id="320" r:id="rId8"/>
    <p:sldId id="318" r:id="rId9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C"/>
    <a:srgbClr val="539175"/>
    <a:srgbClr val="E93A3A"/>
    <a:srgbClr val="D2002B"/>
    <a:srgbClr val="C4132B"/>
    <a:srgbClr val="C41023"/>
    <a:srgbClr val="D0002B"/>
    <a:srgbClr val="B80011"/>
    <a:srgbClr val="0096FF"/>
    <a:srgbClr val="2D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5" autoAdjust="0"/>
    <p:restoredTop sz="96218" autoAdjust="0"/>
  </p:normalViewPr>
  <p:slideViewPr>
    <p:cSldViewPr snapToGrid="0" snapToObjects="1">
      <p:cViewPr varScale="1">
        <p:scale>
          <a:sx n="107" d="100"/>
          <a:sy n="107" d="100"/>
        </p:scale>
        <p:origin x="42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172C8-C675-4C7F-B83C-F95723087B73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0AC1E-E70F-4502-B0D1-5B67350DB3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566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0AC1E-E70F-4502-B0D1-5B67350DB35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86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7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68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92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6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81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74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88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93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0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67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59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7DF77-205D-2C4A-A9BA-68F1909AC130}" type="datetimeFigureOut">
              <a:rPr lang="de-DE" smtClean="0"/>
              <a:t>29.05.2019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C3B1-7649-8542-B73A-1884E6658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8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23.pn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png"/><Relationship Id="rId23" Type="http://schemas.microsoft.com/office/2007/relationships/hdphoto" Target="../media/hdphoto1.wdp"/><Relationship Id="rId10" Type="http://schemas.openxmlformats.org/officeDocument/2006/relationships/image" Target="../media/image12.emf"/><Relationship Id="rId19" Type="http://schemas.openxmlformats.org/officeDocument/2006/relationships/image" Target="../media/image21.png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png"/><Relationship Id="rId2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22.png"/><Relationship Id="rId1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ildschirmfoto 2014-11-23 um 11.54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1" y="-69219"/>
            <a:ext cx="12416076" cy="6944731"/>
          </a:xfrm>
          <a:prstGeom prst="rect">
            <a:avLst/>
          </a:prstGeom>
        </p:spPr>
      </p:pic>
      <p:pic>
        <p:nvPicPr>
          <p:cNvPr id="9" name="Bild 8" descr="Praesi_CS5_1_Zeichenfläch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309"/>
            <a:ext cx="12192001" cy="7171659"/>
          </a:xfrm>
          <a:prstGeom prst="rect">
            <a:avLst/>
          </a:prstGeom>
        </p:spPr>
      </p:pic>
      <p:pic>
        <p:nvPicPr>
          <p:cNvPr id="4" name="Bild 3" descr="artiminds_final_outlines_above_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" y="4789644"/>
            <a:ext cx="2990345" cy="127325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6269350"/>
            <a:ext cx="12192000" cy="631997"/>
          </a:xfrm>
          <a:prstGeom prst="rect">
            <a:avLst/>
          </a:prstGeom>
          <a:solidFill>
            <a:srgbClr val="C41323"/>
          </a:solidFill>
          <a:ln>
            <a:solidFill>
              <a:srgbClr val="C413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299489" y="6116230"/>
            <a:ext cx="6539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DexBuddy</a:t>
            </a:r>
            <a:r>
              <a:rPr lang="en-US" sz="4000" b="1" dirty="0" smtClean="0">
                <a:solidFill>
                  <a:schemeClr val="bg1"/>
                </a:solidFill>
              </a:rPr>
              <a:t> commercial impact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69105" y="676093"/>
            <a:ext cx="396775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Confidential Information</a:t>
            </a:r>
          </a:p>
          <a:p>
            <a:pPr algn="ctr"/>
            <a:r>
              <a:rPr lang="en-US" b="1" dirty="0" smtClean="0"/>
              <a:t>For EU Commission administration only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01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raesi_CS5_1_Zeichenfläch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3659"/>
            <a:ext cx="12192001" cy="7171659"/>
          </a:xfrm>
          <a:prstGeom prst="rect">
            <a:avLst/>
          </a:prstGeom>
        </p:spPr>
      </p:pic>
      <p:pic>
        <p:nvPicPr>
          <p:cNvPr id="25" name="Picture 2" descr="Z:\30 Vorlagen\31 Firmenlogo\Vorlage - Firmenlogo_transparent_einfarbig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36"/>
          <a:stretch/>
        </p:blipFill>
        <p:spPr bwMode="auto">
          <a:xfrm>
            <a:off x="10889585" y="6290187"/>
            <a:ext cx="1218354" cy="4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3255905" y="2649550"/>
            <a:ext cx="50421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2001E"/>
                </a:solidFill>
              </a:rPr>
              <a:t>I.</a:t>
            </a:r>
          </a:p>
          <a:p>
            <a:pPr algn="ctr"/>
            <a:r>
              <a:rPr lang="en-US" sz="3200" b="1" dirty="0" smtClean="0">
                <a:solidFill>
                  <a:srgbClr val="D2001E"/>
                </a:solidFill>
              </a:rPr>
              <a:t>Current growth of </a:t>
            </a:r>
            <a:r>
              <a:rPr lang="en-US" sz="3200" b="1" dirty="0" err="1" smtClean="0">
                <a:solidFill>
                  <a:srgbClr val="D2001E"/>
                </a:solidFill>
              </a:rPr>
              <a:t>ArtiMinds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3464640"/>
            <a:ext cx="12192000" cy="339336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e-DE"/>
          </a:p>
        </p:txBody>
      </p:sp>
      <p:pic>
        <p:nvPicPr>
          <p:cNvPr id="4" name="Bild 3" descr="4378px-World_map_blank_without_border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081" y="18506"/>
            <a:ext cx="15826368" cy="8802935"/>
          </a:xfrm>
          <a:prstGeom prst="rect">
            <a:avLst/>
          </a:prstGeom>
        </p:spPr>
      </p:pic>
      <p:pic>
        <p:nvPicPr>
          <p:cNvPr id="157" name="Bild 156" descr="Praesi_CS5_1_Zeichenfläch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659"/>
            <a:ext cx="12192001" cy="7171659"/>
          </a:xfrm>
          <a:prstGeom prst="rect">
            <a:avLst/>
          </a:prstGeom>
        </p:spPr>
      </p:pic>
      <p:pic>
        <p:nvPicPr>
          <p:cNvPr id="5" name="Bild 4" descr="ArtiMinds_Robotics_icons_v3_automotiv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61" y="1868458"/>
            <a:ext cx="303423" cy="300183"/>
          </a:xfrm>
          <a:prstGeom prst="rect">
            <a:avLst/>
          </a:prstGeom>
        </p:spPr>
      </p:pic>
      <p:pic>
        <p:nvPicPr>
          <p:cNvPr id="6" name="Bild 5" descr="ArtiMinds_Robotics_icons_v3.pdf_qual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35" y="1948209"/>
            <a:ext cx="310147" cy="306836"/>
          </a:xfrm>
          <a:prstGeom prst="rect">
            <a:avLst/>
          </a:prstGeom>
        </p:spPr>
      </p:pic>
      <p:pic>
        <p:nvPicPr>
          <p:cNvPr id="7" name="Bild 6" descr="ArtiMinds_Robotics_icons_v3_automotiv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83" y="2453751"/>
            <a:ext cx="303423" cy="300183"/>
          </a:xfrm>
          <a:prstGeom prst="rect">
            <a:avLst/>
          </a:prstGeom>
        </p:spPr>
      </p:pic>
      <p:pic>
        <p:nvPicPr>
          <p:cNvPr id="8" name="Bild 7" descr="ArtiMinds_Robotics_icons_v4_Airpl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452" y="1989185"/>
            <a:ext cx="293443" cy="293443"/>
          </a:xfrm>
          <a:prstGeom prst="rect">
            <a:avLst/>
          </a:prstGeom>
        </p:spPr>
      </p:pic>
      <p:pic>
        <p:nvPicPr>
          <p:cNvPr id="9" name="Bild 8" descr="ArtiMinds_Robotics_icons_v3_automotiv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49" y="1421757"/>
            <a:ext cx="303423" cy="300183"/>
          </a:xfrm>
          <a:prstGeom prst="rect">
            <a:avLst/>
          </a:prstGeom>
        </p:spPr>
      </p:pic>
      <p:pic>
        <p:nvPicPr>
          <p:cNvPr id="11" name="Bild 10" descr="ArtiMinds_Robotics_icons_v3_electronics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50" y="2749257"/>
            <a:ext cx="296197" cy="293036"/>
          </a:xfrm>
          <a:prstGeom prst="rect">
            <a:avLst/>
          </a:prstGeom>
        </p:spPr>
      </p:pic>
      <p:pic>
        <p:nvPicPr>
          <p:cNvPr id="12" name="Bild 11" descr="ArtiMinds_Robotics_icons_v3_electronics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60" y="1721939"/>
            <a:ext cx="296197" cy="293036"/>
          </a:xfrm>
          <a:prstGeom prst="rect">
            <a:avLst/>
          </a:prstGeom>
        </p:spPr>
      </p:pic>
      <p:pic>
        <p:nvPicPr>
          <p:cNvPr id="15" name="Bild 14" descr="ArtiMinds_Robotics_icons_v3_electronic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00" y="1580925"/>
            <a:ext cx="301017" cy="297804"/>
          </a:xfrm>
          <a:prstGeom prst="rect">
            <a:avLst/>
          </a:prstGeom>
        </p:spPr>
      </p:pic>
      <p:pic>
        <p:nvPicPr>
          <p:cNvPr id="16" name="Bild 15" descr="ArtiMinds_Robotics_icons_v3.pdf_qual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11" y="1269579"/>
            <a:ext cx="307639" cy="304355"/>
          </a:xfrm>
          <a:prstGeom prst="rect">
            <a:avLst/>
          </a:prstGeom>
        </p:spPr>
      </p:pic>
      <p:pic>
        <p:nvPicPr>
          <p:cNvPr id="17" name="Bild 16" descr="ArtiMinds_Robotics_icons_v3_polishing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158" y="2429349"/>
            <a:ext cx="303989" cy="300744"/>
          </a:xfrm>
          <a:prstGeom prst="rect">
            <a:avLst/>
          </a:prstGeom>
        </p:spPr>
      </p:pic>
      <p:pic>
        <p:nvPicPr>
          <p:cNvPr id="18" name="Bild 17" descr="ArtiMinds_Robotics_icons_v3_polishing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94" y="1425067"/>
            <a:ext cx="303989" cy="300744"/>
          </a:xfrm>
          <a:prstGeom prst="rect">
            <a:avLst/>
          </a:prstGeom>
        </p:spPr>
      </p:pic>
      <p:pic>
        <p:nvPicPr>
          <p:cNvPr id="19" name="Bild 18" descr="ArtiMinds_Robotics_icons_v3_gluing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55" y="2168641"/>
            <a:ext cx="322107" cy="318668"/>
          </a:xfrm>
          <a:prstGeom prst="rect">
            <a:avLst/>
          </a:prstGeom>
        </p:spPr>
      </p:pic>
      <p:pic>
        <p:nvPicPr>
          <p:cNvPr id="20" name="Bild 19" descr="ArtiMinds_Robotics_icons_v3_cables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49" y="1702716"/>
            <a:ext cx="315627" cy="312259"/>
          </a:xfrm>
          <a:prstGeom prst="rect">
            <a:avLst/>
          </a:prstGeom>
        </p:spPr>
      </p:pic>
      <p:pic>
        <p:nvPicPr>
          <p:cNvPr id="21" name="Bild 20" descr="ArtiMinds_Robotics_icons_v4_Airpl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85" y="2282628"/>
            <a:ext cx="293443" cy="293443"/>
          </a:xfrm>
          <a:prstGeom prst="rect">
            <a:avLst/>
          </a:prstGeom>
        </p:spPr>
      </p:pic>
      <p:pic>
        <p:nvPicPr>
          <p:cNvPr id="22" name="Bild 21" descr="ArtiMinds_Robotics_icons_v3_electronics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6" y="2160715"/>
            <a:ext cx="296197" cy="293036"/>
          </a:xfrm>
          <a:prstGeom prst="rect">
            <a:avLst/>
          </a:prstGeom>
        </p:spPr>
      </p:pic>
      <p:pic>
        <p:nvPicPr>
          <p:cNvPr id="23" name="Bild 22" descr="ArtiMinds_Robotics_icons_v3_mechanics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150" y="2354852"/>
            <a:ext cx="331308" cy="327771"/>
          </a:xfrm>
          <a:prstGeom prst="rect">
            <a:avLst/>
          </a:prstGeom>
        </p:spPr>
      </p:pic>
      <p:pic>
        <p:nvPicPr>
          <p:cNvPr id="24" name="Bild 23" descr="ArtiMinds_Robotics_icons_v3_electronic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694" y="2282629"/>
            <a:ext cx="301017" cy="297804"/>
          </a:xfrm>
          <a:prstGeom prst="rect">
            <a:avLst/>
          </a:prstGeom>
        </p:spPr>
      </p:pic>
      <p:pic>
        <p:nvPicPr>
          <p:cNvPr id="25" name="Bild 24" descr="ArtiMinds_Robotics_icons_v3_gluing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843" y="2882958"/>
            <a:ext cx="322107" cy="318668"/>
          </a:xfrm>
          <a:prstGeom prst="rect">
            <a:avLst/>
          </a:prstGeom>
        </p:spPr>
      </p:pic>
      <p:pic>
        <p:nvPicPr>
          <p:cNvPr id="26" name="Bild 25" descr="ArtiMinds_Robotics_icons_v3_drilling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31" y="2168640"/>
            <a:ext cx="298224" cy="295040"/>
          </a:xfrm>
          <a:prstGeom prst="rect">
            <a:avLst/>
          </a:prstGeom>
        </p:spPr>
      </p:pic>
      <p:pic>
        <p:nvPicPr>
          <p:cNvPr id="27" name="Bild 26" descr="Handling and Packaging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03" y="967264"/>
            <a:ext cx="305565" cy="302315"/>
          </a:xfrm>
          <a:prstGeom prst="rect">
            <a:avLst/>
          </a:prstGeom>
        </p:spPr>
      </p:pic>
      <p:pic>
        <p:nvPicPr>
          <p:cNvPr id="28" name="Bild 27" descr="wind-turbin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31" y="1148950"/>
            <a:ext cx="321535" cy="321535"/>
          </a:xfrm>
          <a:prstGeom prst="rect">
            <a:avLst/>
          </a:prstGeom>
        </p:spPr>
      </p:pic>
      <p:pic>
        <p:nvPicPr>
          <p:cNvPr id="29" name="Bild 28" descr="Bread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28" y="2580432"/>
            <a:ext cx="305707" cy="305707"/>
          </a:xfrm>
          <a:prstGeom prst="rect">
            <a:avLst/>
          </a:prstGeom>
        </p:spPr>
      </p:pic>
      <p:pic>
        <p:nvPicPr>
          <p:cNvPr id="30" name="Bild 29" descr="ArtiMinds_Robotics_icons_v3_automotiv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297" y="2576071"/>
            <a:ext cx="303423" cy="300183"/>
          </a:xfrm>
          <a:prstGeom prst="rect">
            <a:avLst/>
          </a:prstGeom>
        </p:spPr>
      </p:pic>
      <p:pic>
        <p:nvPicPr>
          <p:cNvPr id="31" name="Bild 30" descr="Chair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95" y="2014975"/>
            <a:ext cx="309871" cy="309871"/>
          </a:xfrm>
          <a:prstGeom prst="rect">
            <a:avLst/>
          </a:prstGeom>
        </p:spPr>
      </p:pic>
      <p:pic>
        <p:nvPicPr>
          <p:cNvPr id="32" name="Bild 31" descr="TShirt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66" y="2013813"/>
            <a:ext cx="309655" cy="309655"/>
          </a:xfrm>
          <a:prstGeom prst="rect">
            <a:avLst/>
          </a:prstGeom>
        </p:spPr>
      </p:pic>
      <p:pic>
        <p:nvPicPr>
          <p:cNvPr id="33" name="Bild 32" descr="Washing-Machin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072" y="1868457"/>
            <a:ext cx="311979" cy="311979"/>
          </a:xfrm>
          <a:prstGeom prst="rect">
            <a:avLst/>
          </a:prstGeom>
        </p:spPr>
      </p:pic>
      <p:pic>
        <p:nvPicPr>
          <p:cNvPr id="34" name="Bild 33" descr="Washing-Machin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07" y="2268453"/>
            <a:ext cx="311979" cy="311979"/>
          </a:xfrm>
          <a:prstGeom prst="rect">
            <a:avLst/>
          </a:prstGeom>
        </p:spPr>
      </p:pic>
      <p:pic>
        <p:nvPicPr>
          <p:cNvPr id="35" name="Bild 34" descr="Medical-devices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39" y="1721939"/>
            <a:ext cx="302315" cy="302315"/>
          </a:xfrm>
          <a:prstGeom prst="rect">
            <a:avLst/>
          </a:prstGeom>
        </p:spPr>
      </p:pic>
      <p:pic>
        <p:nvPicPr>
          <p:cNvPr id="36" name="Bild 35" descr="ArtiMinds_Robotics_icons_v3_electronics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8" y="1801690"/>
            <a:ext cx="296197" cy="293036"/>
          </a:xfrm>
          <a:prstGeom prst="rect">
            <a:avLst/>
          </a:prstGeom>
        </p:spPr>
      </p:pic>
      <p:grpSp>
        <p:nvGrpSpPr>
          <p:cNvPr id="139" name="Gruppierung 138"/>
          <p:cNvGrpSpPr/>
          <p:nvPr/>
        </p:nvGrpSpPr>
        <p:grpSpPr>
          <a:xfrm>
            <a:off x="4387826" y="5845334"/>
            <a:ext cx="377079" cy="377109"/>
            <a:chOff x="1021122" y="3956435"/>
            <a:chExt cx="282809" cy="282832"/>
          </a:xfrm>
          <a:solidFill>
            <a:srgbClr val="C41323"/>
          </a:solidFill>
        </p:grpSpPr>
        <p:sp>
          <p:nvSpPr>
            <p:cNvPr id="41" name="Oval 40"/>
            <p:cNvSpPr/>
            <p:nvPr/>
          </p:nvSpPr>
          <p:spPr>
            <a:xfrm>
              <a:off x="1021122" y="3956435"/>
              <a:ext cx="282809" cy="282832"/>
            </a:xfrm>
            <a:prstGeom prst="ellipse">
              <a:avLst/>
            </a:prstGeom>
            <a:grpFill/>
            <a:ln>
              <a:solidFill>
                <a:srgbClr val="C413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2001E"/>
                </a:solidFill>
              </a:endParaRPr>
            </a:p>
          </p:txBody>
        </p:sp>
        <p:pic>
          <p:nvPicPr>
            <p:cNvPr id="42" name="Bild 41" descr="Person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847" y="4065748"/>
              <a:ext cx="71340" cy="64206"/>
            </a:xfrm>
            <a:prstGeom prst="rect">
              <a:avLst/>
            </a:prstGeom>
            <a:grpFill/>
            <a:ln>
              <a:solidFill>
                <a:srgbClr val="C41323"/>
              </a:solidFill>
            </a:ln>
          </p:spPr>
        </p:pic>
        <p:pic>
          <p:nvPicPr>
            <p:cNvPr id="43" name="Bild 42" descr="Person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87" y="4065748"/>
              <a:ext cx="71340" cy="64206"/>
            </a:xfrm>
            <a:prstGeom prst="rect">
              <a:avLst/>
            </a:prstGeom>
            <a:grpFill/>
            <a:ln>
              <a:solidFill>
                <a:srgbClr val="C41323"/>
              </a:solidFill>
            </a:ln>
          </p:spPr>
        </p:pic>
        <p:pic>
          <p:nvPicPr>
            <p:cNvPr id="44" name="Bild 43" descr="Person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27" y="4065748"/>
              <a:ext cx="71340" cy="64206"/>
            </a:xfrm>
            <a:prstGeom prst="rect">
              <a:avLst/>
            </a:prstGeom>
            <a:grpFill/>
            <a:ln>
              <a:solidFill>
                <a:srgbClr val="C41323"/>
              </a:solidFill>
            </a:ln>
          </p:spPr>
        </p:pic>
      </p:grpSp>
      <p:sp>
        <p:nvSpPr>
          <p:cNvPr id="45" name="Textfeld 44"/>
          <p:cNvSpPr txBox="1"/>
          <p:nvPr/>
        </p:nvSpPr>
        <p:spPr>
          <a:xfrm>
            <a:off x="4248704" y="6238274"/>
            <a:ext cx="662200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1600" b="1" dirty="0">
                <a:solidFill>
                  <a:srgbClr val="C41323"/>
                </a:solidFill>
                <a:latin typeface="Calibri"/>
                <a:cs typeface="Calibri"/>
              </a:rPr>
              <a:t>2013</a:t>
            </a:r>
          </a:p>
        </p:txBody>
      </p:sp>
      <p:grpSp>
        <p:nvGrpSpPr>
          <p:cNvPr id="138" name="Gruppierung 137"/>
          <p:cNvGrpSpPr/>
          <p:nvPr/>
        </p:nvGrpSpPr>
        <p:grpSpPr>
          <a:xfrm>
            <a:off x="5697283" y="5516036"/>
            <a:ext cx="475011" cy="475049"/>
            <a:chOff x="1610823" y="3923970"/>
            <a:chExt cx="356258" cy="356287"/>
          </a:xfrm>
          <a:solidFill>
            <a:srgbClr val="C41323"/>
          </a:solidFill>
        </p:grpSpPr>
        <p:sp>
          <p:nvSpPr>
            <p:cNvPr id="46" name="Oval 45"/>
            <p:cNvSpPr/>
            <p:nvPr/>
          </p:nvSpPr>
          <p:spPr>
            <a:xfrm>
              <a:off x="1610823" y="3923970"/>
              <a:ext cx="356258" cy="356287"/>
            </a:xfrm>
            <a:prstGeom prst="ellipse">
              <a:avLst/>
            </a:prstGeom>
            <a:grpFill/>
            <a:ln>
              <a:solidFill>
                <a:srgbClr val="C413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2001E"/>
                </a:solidFill>
              </a:endParaRPr>
            </a:p>
          </p:txBody>
        </p:sp>
        <p:pic>
          <p:nvPicPr>
            <p:cNvPr id="47" name="Bild 46" descr="Person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659" y="4033645"/>
              <a:ext cx="71340" cy="64206"/>
            </a:xfrm>
            <a:prstGeom prst="rect">
              <a:avLst/>
            </a:prstGeom>
            <a:grpFill/>
            <a:ln>
              <a:solidFill>
                <a:srgbClr val="C41323"/>
              </a:solidFill>
            </a:ln>
          </p:spPr>
        </p:pic>
        <p:pic>
          <p:nvPicPr>
            <p:cNvPr id="48" name="Bild 47" descr="Person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999" y="4033645"/>
              <a:ext cx="71340" cy="64206"/>
            </a:xfrm>
            <a:prstGeom prst="rect">
              <a:avLst/>
            </a:prstGeom>
            <a:grpFill/>
            <a:ln>
              <a:solidFill>
                <a:srgbClr val="C41323"/>
              </a:solidFill>
            </a:ln>
          </p:spPr>
        </p:pic>
        <p:pic>
          <p:nvPicPr>
            <p:cNvPr id="49" name="Bild 48" descr="Person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339" y="4033645"/>
              <a:ext cx="71340" cy="64206"/>
            </a:xfrm>
            <a:prstGeom prst="rect">
              <a:avLst/>
            </a:prstGeom>
            <a:grpFill/>
            <a:ln>
              <a:solidFill>
                <a:srgbClr val="C41323"/>
              </a:solidFill>
            </a:ln>
          </p:spPr>
        </p:pic>
        <p:pic>
          <p:nvPicPr>
            <p:cNvPr id="50" name="Bild 49" descr="Person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329" y="4121839"/>
              <a:ext cx="71340" cy="64206"/>
            </a:xfrm>
            <a:prstGeom prst="rect">
              <a:avLst/>
            </a:prstGeom>
            <a:grpFill/>
            <a:ln>
              <a:solidFill>
                <a:srgbClr val="C41323"/>
              </a:solidFill>
            </a:ln>
          </p:spPr>
        </p:pic>
        <p:pic>
          <p:nvPicPr>
            <p:cNvPr id="51" name="Bild 50" descr="Person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880" y="4121839"/>
              <a:ext cx="71340" cy="64206"/>
            </a:xfrm>
            <a:prstGeom prst="rect">
              <a:avLst/>
            </a:prstGeom>
            <a:grpFill/>
            <a:ln>
              <a:solidFill>
                <a:srgbClr val="C41323"/>
              </a:solidFill>
            </a:ln>
          </p:spPr>
        </p:pic>
      </p:grpSp>
      <p:grpSp>
        <p:nvGrpSpPr>
          <p:cNvPr id="137" name="Gruppierung 136"/>
          <p:cNvGrpSpPr/>
          <p:nvPr/>
        </p:nvGrpSpPr>
        <p:grpSpPr>
          <a:xfrm>
            <a:off x="8522116" y="3614438"/>
            <a:ext cx="1479613" cy="1479733"/>
            <a:chOff x="3666958" y="2955948"/>
            <a:chExt cx="1109710" cy="1109800"/>
          </a:xfrm>
          <a:solidFill>
            <a:srgbClr val="C41323"/>
          </a:solidFill>
        </p:grpSpPr>
        <p:sp>
          <p:nvSpPr>
            <p:cNvPr id="53" name="Oval 52"/>
            <p:cNvSpPr/>
            <p:nvPr/>
          </p:nvSpPr>
          <p:spPr>
            <a:xfrm>
              <a:off x="3666958" y="2955948"/>
              <a:ext cx="1109710" cy="1109800"/>
            </a:xfrm>
            <a:prstGeom prst="ellipse">
              <a:avLst/>
            </a:prstGeom>
            <a:grpFill/>
            <a:ln>
              <a:solidFill>
                <a:srgbClr val="C413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2001E"/>
                </a:solidFill>
              </a:endParaRPr>
            </a:p>
          </p:txBody>
        </p:sp>
        <p:grpSp>
          <p:nvGrpSpPr>
            <p:cNvPr id="135" name="Gruppierung 134"/>
            <p:cNvGrpSpPr/>
            <p:nvPr/>
          </p:nvGrpSpPr>
          <p:grpSpPr>
            <a:xfrm>
              <a:off x="3814513" y="3226496"/>
              <a:ext cx="756140" cy="490564"/>
              <a:chOff x="3694711" y="3031941"/>
              <a:chExt cx="756140" cy="490564"/>
            </a:xfrm>
            <a:grpFill/>
          </p:grpSpPr>
          <p:grpSp>
            <p:nvGrpSpPr>
              <p:cNvPr id="80" name="Gruppierung 79"/>
              <p:cNvGrpSpPr/>
              <p:nvPr/>
            </p:nvGrpSpPr>
            <p:grpSpPr>
              <a:xfrm>
                <a:off x="3694711" y="3205711"/>
                <a:ext cx="391997" cy="152400"/>
                <a:chOff x="2881457" y="5255499"/>
                <a:chExt cx="391997" cy="152400"/>
              </a:xfrm>
              <a:grpFill/>
            </p:grpSpPr>
            <p:grpSp>
              <p:nvGrpSpPr>
                <p:cNvPr id="68" name="Gruppierung 67"/>
                <p:cNvGrpSpPr/>
                <p:nvPr/>
              </p:nvGrpSpPr>
              <p:grpSpPr>
                <a:xfrm>
                  <a:off x="3059434" y="5255499"/>
                  <a:ext cx="214020" cy="152400"/>
                  <a:chOff x="2716442" y="4033645"/>
                  <a:chExt cx="214020" cy="152400"/>
                </a:xfrm>
                <a:grpFill/>
              </p:grpSpPr>
              <p:pic>
                <p:nvPicPr>
                  <p:cNvPr id="69" name="Bild 68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1644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70" name="Bild 69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8778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71" name="Bild 70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5912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72" name="Bild 71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52112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73" name="Bild 72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20663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</p:grpSp>
            <p:grpSp>
              <p:nvGrpSpPr>
                <p:cNvPr id="74" name="Gruppierung 73"/>
                <p:cNvGrpSpPr/>
                <p:nvPr/>
              </p:nvGrpSpPr>
              <p:grpSpPr>
                <a:xfrm>
                  <a:off x="2881457" y="5255499"/>
                  <a:ext cx="214020" cy="152400"/>
                  <a:chOff x="2514596" y="4033645"/>
                  <a:chExt cx="214020" cy="152400"/>
                </a:xfrm>
                <a:grpFill/>
              </p:grpSpPr>
              <p:pic>
                <p:nvPicPr>
                  <p:cNvPr id="75" name="Bild 74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5727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76" name="Bild 75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50266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77" name="Bild 76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1606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78" name="Bild 77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459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79" name="Bild 78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593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</p:grpSp>
          </p:grpSp>
          <p:grpSp>
            <p:nvGrpSpPr>
              <p:cNvPr id="81" name="Gruppierung 80"/>
              <p:cNvGrpSpPr/>
              <p:nvPr/>
            </p:nvGrpSpPr>
            <p:grpSpPr>
              <a:xfrm>
                <a:off x="4049903" y="3205711"/>
                <a:ext cx="391997" cy="152400"/>
                <a:chOff x="2881457" y="5255499"/>
                <a:chExt cx="391997" cy="152400"/>
              </a:xfrm>
              <a:grpFill/>
            </p:grpSpPr>
            <p:grpSp>
              <p:nvGrpSpPr>
                <p:cNvPr id="82" name="Gruppierung 81"/>
                <p:cNvGrpSpPr/>
                <p:nvPr/>
              </p:nvGrpSpPr>
              <p:grpSpPr>
                <a:xfrm>
                  <a:off x="3059434" y="5255499"/>
                  <a:ext cx="214020" cy="152400"/>
                  <a:chOff x="2716442" y="4033645"/>
                  <a:chExt cx="214020" cy="152400"/>
                </a:xfrm>
                <a:grpFill/>
              </p:grpSpPr>
              <p:pic>
                <p:nvPicPr>
                  <p:cNvPr id="89" name="Bild 88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1644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90" name="Bild 89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8778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91" name="Bild 90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5912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92" name="Bild 91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52112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93" name="Bild 92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20663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</p:grpSp>
            <p:grpSp>
              <p:nvGrpSpPr>
                <p:cNvPr id="83" name="Gruppierung 82"/>
                <p:cNvGrpSpPr/>
                <p:nvPr/>
              </p:nvGrpSpPr>
              <p:grpSpPr>
                <a:xfrm>
                  <a:off x="2881457" y="5255499"/>
                  <a:ext cx="214020" cy="152400"/>
                  <a:chOff x="2514596" y="4033645"/>
                  <a:chExt cx="214020" cy="152400"/>
                </a:xfrm>
                <a:grpFill/>
              </p:grpSpPr>
              <p:pic>
                <p:nvPicPr>
                  <p:cNvPr id="84" name="Bild 83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5727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85" name="Bild 84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50266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86" name="Bild 85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1606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87" name="Bild 86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459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88" name="Bild 87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593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</p:grpSp>
          </p:grpSp>
          <p:grpSp>
            <p:nvGrpSpPr>
              <p:cNvPr id="94" name="Gruppierung 93"/>
              <p:cNvGrpSpPr/>
              <p:nvPr/>
            </p:nvGrpSpPr>
            <p:grpSpPr>
              <a:xfrm>
                <a:off x="3703662" y="3370105"/>
                <a:ext cx="391997" cy="152400"/>
                <a:chOff x="2881457" y="5255499"/>
                <a:chExt cx="391997" cy="152400"/>
              </a:xfrm>
              <a:grpFill/>
            </p:grpSpPr>
            <p:grpSp>
              <p:nvGrpSpPr>
                <p:cNvPr id="95" name="Gruppierung 94"/>
                <p:cNvGrpSpPr/>
                <p:nvPr/>
              </p:nvGrpSpPr>
              <p:grpSpPr>
                <a:xfrm>
                  <a:off x="3059434" y="5255499"/>
                  <a:ext cx="214020" cy="152400"/>
                  <a:chOff x="2716442" y="4033645"/>
                  <a:chExt cx="214020" cy="152400"/>
                </a:xfrm>
                <a:grpFill/>
              </p:grpSpPr>
              <p:pic>
                <p:nvPicPr>
                  <p:cNvPr id="102" name="Bild 101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1644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03" name="Bild 102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8778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04" name="Bild 103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5912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05" name="Bild 104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52112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06" name="Bild 105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20663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</p:grpSp>
            <p:grpSp>
              <p:nvGrpSpPr>
                <p:cNvPr id="96" name="Gruppierung 95"/>
                <p:cNvGrpSpPr/>
                <p:nvPr/>
              </p:nvGrpSpPr>
              <p:grpSpPr>
                <a:xfrm>
                  <a:off x="2881457" y="5255499"/>
                  <a:ext cx="214020" cy="152400"/>
                  <a:chOff x="2514596" y="4033645"/>
                  <a:chExt cx="214020" cy="152400"/>
                </a:xfrm>
                <a:grpFill/>
              </p:grpSpPr>
              <p:pic>
                <p:nvPicPr>
                  <p:cNvPr id="97" name="Bild 96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5727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98" name="Bild 97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50266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99" name="Bild 98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1606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00" name="Bild 99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459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01" name="Bild 100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593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</p:grpSp>
          </p:grpSp>
          <p:grpSp>
            <p:nvGrpSpPr>
              <p:cNvPr id="107" name="Gruppierung 106"/>
              <p:cNvGrpSpPr/>
              <p:nvPr/>
            </p:nvGrpSpPr>
            <p:grpSpPr>
              <a:xfrm>
                <a:off x="4058854" y="3370105"/>
                <a:ext cx="391997" cy="152400"/>
                <a:chOff x="2881457" y="5255499"/>
                <a:chExt cx="391997" cy="152400"/>
              </a:xfrm>
              <a:grpFill/>
            </p:grpSpPr>
            <p:grpSp>
              <p:nvGrpSpPr>
                <p:cNvPr id="108" name="Gruppierung 107"/>
                <p:cNvGrpSpPr/>
                <p:nvPr/>
              </p:nvGrpSpPr>
              <p:grpSpPr>
                <a:xfrm>
                  <a:off x="3059434" y="5255499"/>
                  <a:ext cx="214020" cy="152400"/>
                  <a:chOff x="2716442" y="4033645"/>
                  <a:chExt cx="214020" cy="152400"/>
                </a:xfrm>
                <a:grpFill/>
              </p:grpSpPr>
              <p:pic>
                <p:nvPicPr>
                  <p:cNvPr id="115" name="Bild 114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1644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16" name="Bild 115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8778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17" name="Bild 116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5912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18" name="Bild 117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52112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19" name="Bild 118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20663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</p:grpSp>
            <p:grpSp>
              <p:nvGrpSpPr>
                <p:cNvPr id="109" name="Gruppierung 108"/>
                <p:cNvGrpSpPr/>
                <p:nvPr/>
              </p:nvGrpSpPr>
              <p:grpSpPr>
                <a:xfrm>
                  <a:off x="2881457" y="5255499"/>
                  <a:ext cx="214020" cy="152400"/>
                  <a:chOff x="2514596" y="4033645"/>
                  <a:chExt cx="214020" cy="152400"/>
                </a:xfrm>
                <a:grpFill/>
              </p:grpSpPr>
              <p:pic>
                <p:nvPicPr>
                  <p:cNvPr id="110" name="Bild 109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5727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11" name="Bild 110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50266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12" name="Bild 111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1606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13" name="Bild 112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459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14" name="Bild 113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593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</p:grpSp>
          </p:grpSp>
          <p:grpSp>
            <p:nvGrpSpPr>
              <p:cNvPr id="120" name="Gruppierung 119"/>
              <p:cNvGrpSpPr/>
              <p:nvPr/>
            </p:nvGrpSpPr>
            <p:grpSpPr>
              <a:xfrm>
                <a:off x="3871552" y="3031941"/>
                <a:ext cx="391997" cy="152400"/>
                <a:chOff x="2881457" y="5255499"/>
                <a:chExt cx="391997" cy="152400"/>
              </a:xfrm>
              <a:grpFill/>
            </p:grpSpPr>
            <p:grpSp>
              <p:nvGrpSpPr>
                <p:cNvPr id="121" name="Gruppierung 120"/>
                <p:cNvGrpSpPr/>
                <p:nvPr/>
              </p:nvGrpSpPr>
              <p:grpSpPr>
                <a:xfrm>
                  <a:off x="3059434" y="5255499"/>
                  <a:ext cx="214020" cy="152400"/>
                  <a:chOff x="2716442" y="4033645"/>
                  <a:chExt cx="214020" cy="152400"/>
                </a:xfrm>
                <a:grpFill/>
              </p:grpSpPr>
              <p:pic>
                <p:nvPicPr>
                  <p:cNvPr id="128" name="Bild 127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1644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29" name="Bild 128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8778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30" name="Bild 129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59122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31" name="Bild 130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52112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32" name="Bild 131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820663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</p:grpSp>
            <p:grpSp>
              <p:nvGrpSpPr>
                <p:cNvPr id="122" name="Gruppierung 121"/>
                <p:cNvGrpSpPr/>
                <p:nvPr/>
              </p:nvGrpSpPr>
              <p:grpSpPr>
                <a:xfrm>
                  <a:off x="2881457" y="5255499"/>
                  <a:ext cx="214020" cy="152400"/>
                  <a:chOff x="2514596" y="4033645"/>
                  <a:chExt cx="214020" cy="152400"/>
                </a:xfrm>
                <a:grpFill/>
              </p:grpSpPr>
              <p:pic>
                <p:nvPicPr>
                  <p:cNvPr id="123" name="Bild 122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5727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24" name="Bild 123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50266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25" name="Bild 124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1606" y="4033645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26" name="Bild 125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1459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  <p:pic>
                <p:nvPicPr>
                  <p:cNvPr id="127" name="Bild 126" descr="Person.png"/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85936" y="4121839"/>
                    <a:ext cx="71340" cy="64206"/>
                  </a:xfrm>
                  <a:prstGeom prst="rect">
                    <a:avLst/>
                  </a:prstGeom>
                  <a:grpFill/>
                  <a:ln>
                    <a:solidFill>
                      <a:srgbClr val="C41323"/>
                    </a:solidFill>
                  </a:ln>
                </p:spPr>
              </p:pic>
            </p:grpSp>
          </p:grpSp>
          <p:pic>
            <p:nvPicPr>
              <p:cNvPr id="133" name="Bild 132" descr="Person.png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5091" y="3120135"/>
                <a:ext cx="71340" cy="64206"/>
              </a:xfrm>
              <a:prstGeom prst="rect">
                <a:avLst/>
              </a:prstGeom>
              <a:grpFill/>
              <a:ln>
                <a:solidFill>
                  <a:srgbClr val="C41323"/>
                </a:solidFill>
              </a:ln>
            </p:spPr>
          </p:pic>
          <p:pic>
            <p:nvPicPr>
              <p:cNvPr id="134" name="Bild 133" descr="Person.png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6431" y="3120135"/>
                <a:ext cx="71340" cy="64206"/>
              </a:xfrm>
              <a:prstGeom prst="rect">
                <a:avLst/>
              </a:prstGeom>
              <a:grpFill/>
              <a:ln>
                <a:solidFill>
                  <a:srgbClr val="C41323"/>
                </a:solidFill>
              </a:ln>
            </p:spPr>
          </p:pic>
        </p:grpSp>
      </p:grpSp>
      <p:sp>
        <p:nvSpPr>
          <p:cNvPr id="140" name="Textfeld 139"/>
          <p:cNvSpPr txBox="1"/>
          <p:nvPr/>
        </p:nvSpPr>
        <p:spPr>
          <a:xfrm>
            <a:off x="5607592" y="6225823"/>
            <a:ext cx="662200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1600" b="1" dirty="0">
                <a:solidFill>
                  <a:srgbClr val="C41323"/>
                </a:solidFill>
                <a:latin typeface="Calibri"/>
                <a:cs typeface="Calibri"/>
              </a:rPr>
              <a:t>2014</a:t>
            </a:r>
          </a:p>
        </p:txBody>
      </p:sp>
      <p:sp>
        <p:nvSpPr>
          <p:cNvPr id="141" name="Textfeld 140"/>
          <p:cNvSpPr txBox="1"/>
          <p:nvPr/>
        </p:nvSpPr>
        <p:spPr>
          <a:xfrm>
            <a:off x="7048225" y="6225823"/>
            <a:ext cx="662200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1600" b="1" dirty="0">
                <a:solidFill>
                  <a:srgbClr val="C41323"/>
                </a:solidFill>
                <a:latin typeface="Calibri"/>
                <a:cs typeface="Calibri"/>
              </a:rPr>
              <a:t>2016</a:t>
            </a:r>
          </a:p>
        </p:txBody>
      </p:sp>
      <p:sp>
        <p:nvSpPr>
          <p:cNvPr id="142" name="Textfeld 141"/>
          <p:cNvSpPr txBox="1"/>
          <p:nvPr/>
        </p:nvSpPr>
        <p:spPr>
          <a:xfrm>
            <a:off x="8906509" y="6225823"/>
            <a:ext cx="662200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1600" b="1" dirty="0">
                <a:solidFill>
                  <a:srgbClr val="C41323"/>
                </a:solidFill>
                <a:latin typeface="Calibri"/>
                <a:cs typeface="Calibri"/>
              </a:rPr>
              <a:t>2018</a:t>
            </a:r>
          </a:p>
        </p:txBody>
      </p:sp>
      <p:grpSp>
        <p:nvGrpSpPr>
          <p:cNvPr id="155" name="Gruppierung 154"/>
          <p:cNvGrpSpPr/>
          <p:nvPr/>
        </p:nvGrpSpPr>
        <p:grpSpPr>
          <a:xfrm>
            <a:off x="6931390" y="4811996"/>
            <a:ext cx="889915" cy="889987"/>
            <a:chOff x="4037111" y="3608997"/>
            <a:chExt cx="667436" cy="667490"/>
          </a:xfrm>
          <a:solidFill>
            <a:srgbClr val="C41323"/>
          </a:solidFill>
        </p:grpSpPr>
        <p:sp>
          <p:nvSpPr>
            <p:cNvPr id="52" name="Oval 51"/>
            <p:cNvSpPr/>
            <p:nvPr/>
          </p:nvSpPr>
          <p:spPr>
            <a:xfrm>
              <a:off x="4037111" y="3608997"/>
              <a:ext cx="667436" cy="667490"/>
            </a:xfrm>
            <a:prstGeom prst="ellipse">
              <a:avLst/>
            </a:prstGeom>
            <a:grpFill/>
            <a:ln>
              <a:solidFill>
                <a:srgbClr val="C4132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D2001E"/>
                </a:solidFill>
              </a:endParaRPr>
            </a:p>
          </p:txBody>
        </p:sp>
        <p:grpSp>
          <p:nvGrpSpPr>
            <p:cNvPr id="154" name="Gruppierung 153"/>
            <p:cNvGrpSpPr/>
            <p:nvPr/>
          </p:nvGrpSpPr>
          <p:grpSpPr>
            <a:xfrm>
              <a:off x="4164656" y="3778964"/>
              <a:ext cx="391997" cy="316178"/>
              <a:chOff x="4168413" y="3756422"/>
              <a:chExt cx="391997" cy="316178"/>
            </a:xfrm>
            <a:grpFill/>
          </p:grpSpPr>
          <p:grpSp>
            <p:nvGrpSpPr>
              <p:cNvPr id="144" name="Gruppierung 143"/>
              <p:cNvGrpSpPr/>
              <p:nvPr/>
            </p:nvGrpSpPr>
            <p:grpSpPr>
              <a:xfrm>
                <a:off x="4204083" y="3832006"/>
                <a:ext cx="356327" cy="64206"/>
                <a:chOff x="4230382" y="3869576"/>
                <a:chExt cx="356327" cy="64206"/>
              </a:xfrm>
              <a:grpFill/>
            </p:grpSpPr>
            <p:pic>
              <p:nvPicPr>
                <p:cNvPr id="54" name="Bild 53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2689" y="3869576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55" name="Bild 54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4029" y="3869576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56" name="Bild 55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15369" y="3869576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60" name="Bild 59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0382" y="3869576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61" name="Bild 60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1722" y="3869576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</p:grpSp>
          <p:grpSp>
            <p:nvGrpSpPr>
              <p:cNvPr id="145" name="Gruppierung 144"/>
              <p:cNvGrpSpPr/>
              <p:nvPr/>
            </p:nvGrpSpPr>
            <p:grpSpPr>
              <a:xfrm>
                <a:off x="4168413" y="3920200"/>
                <a:ext cx="353538" cy="64206"/>
                <a:chOff x="4194712" y="3957770"/>
                <a:chExt cx="353538" cy="64206"/>
              </a:xfrm>
              <a:grpFill/>
            </p:grpSpPr>
            <p:pic>
              <p:nvPicPr>
                <p:cNvPr id="57" name="Bild 56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8359" y="3957770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58" name="Bild 57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6910" y="3957770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59" name="Bild 58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37392" y="3957770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62" name="Bild 61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4712" y="3957770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63" name="Bild 62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6052" y="3957770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</p:grpSp>
          <p:grpSp>
            <p:nvGrpSpPr>
              <p:cNvPr id="146" name="Gruppierung 145"/>
              <p:cNvGrpSpPr/>
              <p:nvPr/>
            </p:nvGrpSpPr>
            <p:grpSpPr>
              <a:xfrm>
                <a:off x="4200119" y="4008394"/>
                <a:ext cx="353538" cy="64206"/>
                <a:chOff x="4194712" y="3957770"/>
                <a:chExt cx="353538" cy="64206"/>
              </a:xfrm>
              <a:grpFill/>
            </p:grpSpPr>
            <p:pic>
              <p:nvPicPr>
                <p:cNvPr id="147" name="Bild 146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8359" y="3957770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148" name="Bild 147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6910" y="3957770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149" name="Bild 148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37392" y="3957770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150" name="Bild 149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4712" y="3957770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  <p:pic>
              <p:nvPicPr>
                <p:cNvPr id="151" name="Bild 150" descr="Person.pn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6052" y="3957770"/>
                  <a:ext cx="71340" cy="64206"/>
                </a:xfrm>
                <a:prstGeom prst="rect">
                  <a:avLst/>
                </a:prstGeom>
                <a:grpFill/>
                <a:ln>
                  <a:solidFill>
                    <a:srgbClr val="C41323"/>
                  </a:solidFill>
                </a:ln>
              </p:spPr>
            </p:pic>
          </p:grpSp>
          <p:pic>
            <p:nvPicPr>
              <p:cNvPr id="152" name="Bild 151" descr="Person.png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6250" y="3756422"/>
                <a:ext cx="71340" cy="64206"/>
              </a:xfrm>
              <a:prstGeom prst="rect">
                <a:avLst/>
              </a:prstGeom>
              <a:grpFill/>
              <a:ln>
                <a:solidFill>
                  <a:srgbClr val="C41323"/>
                </a:solidFill>
              </a:ln>
            </p:spPr>
          </p:pic>
          <p:pic>
            <p:nvPicPr>
              <p:cNvPr id="153" name="Bild 152" descr="Person.png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4801" y="3756422"/>
                <a:ext cx="71340" cy="64206"/>
              </a:xfrm>
              <a:prstGeom prst="rect">
                <a:avLst/>
              </a:prstGeom>
              <a:grpFill/>
              <a:ln>
                <a:solidFill>
                  <a:srgbClr val="C41323"/>
                </a:solidFill>
              </a:ln>
            </p:spPr>
          </p:pic>
        </p:grpSp>
      </p:grpSp>
      <p:sp>
        <p:nvSpPr>
          <p:cNvPr id="3" name="Abgerundetes Rechteck 2"/>
          <p:cNvSpPr/>
          <p:nvPr/>
        </p:nvSpPr>
        <p:spPr>
          <a:xfrm>
            <a:off x="1667258" y="5972976"/>
            <a:ext cx="1451607" cy="122641"/>
          </a:xfrm>
          <a:prstGeom prst="roundRect">
            <a:avLst/>
          </a:prstGeom>
          <a:solidFill>
            <a:srgbClr val="C41323"/>
          </a:solidFill>
          <a:ln>
            <a:solidFill>
              <a:srgbClr val="C413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e-DE">
              <a:solidFill>
                <a:srgbClr val="D2001E"/>
              </a:solidFill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1822563" y="6222443"/>
            <a:ext cx="1140997" cy="369332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de-DE" sz="1600" b="1" dirty="0">
                <a:solidFill>
                  <a:srgbClr val="C41323"/>
                </a:solidFill>
                <a:latin typeface="Calibri"/>
                <a:cs typeface="Calibri"/>
              </a:rPr>
              <a:t>2002-2013</a:t>
            </a:r>
          </a:p>
        </p:txBody>
      </p:sp>
      <p:pic>
        <p:nvPicPr>
          <p:cNvPr id="158" name="Picture 2" descr="Z:\30 Vorlagen\31 Firmenlogo\Vorlage - Firmenlogo_transparent_einfarbig.png"/>
          <p:cNvPicPr>
            <a:picLocks noChangeAspect="1" noChangeArrowheads="1"/>
          </p:cNvPicPr>
          <p:nvPr/>
        </p:nvPicPr>
        <p:blipFill rotWithShape="1">
          <a:blip r:embed="rId22">
            <a:grayscl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36"/>
          <a:stretch/>
        </p:blipFill>
        <p:spPr bwMode="auto">
          <a:xfrm>
            <a:off x="10889585" y="6290187"/>
            <a:ext cx="1218354" cy="4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8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40" grpId="0"/>
      <p:bldP spid="141" grpId="0"/>
      <p:bldP spid="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 21" descr="Praesi_CS5_1_Zeichenfläch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659"/>
            <a:ext cx="12192001" cy="71716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33062" y="1449120"/>
            <a:ext cx="949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PCs, computer </a:t>
            </a:r>
            <a:r>
              <a:rPr lang="en-US" sz="2400" dirty="0" smtClean="0"/>
              <a:t>parts, consumer &amp; industrial electronics, components, LEDs</a:t>
            </a:r>
            <a:endParaRPr lang="en-US" sz="2400" dirty="0"/>
          </a:p>
        </p:txBody>
      </p:sp>
      <p:pic>
        <p:nvPicPr>
          <p:cNvPr id="4" name="Bild 3" descr="wind-turb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6" y="2856902"/>
            <a:ext cx="321535" cy="321535"/>
          </a:xfrm>
          <a:prstGeom prst="rect">
            <a:avLst/>
          </a:prstGeom>
        </p:spPr>
      </p:pic>
      <p:pic>
        <p:nvPicPr>
          <p:cNvPr id="5" name="Bild 4" descr="Medical-devic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6" y="4717493"/>
            <a:ext cx="302315" cy="302315"/>
          </a:xfrm>
          <a:prstGeom prst="rect">
            <a:avLst/>
          </a:prstGeom>
        </p:spPr>
      </p:pic>
      <p:pic>
        <p:nvPicPr>
          <p:cNvPr id="6" name="Bild 5" descr="ArtiMinds_Robotics_icons_v4_Airplan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6" y="1082535"/>
            <a:ext cx="293443" cy="293443"/>
          </a:xfrm>
          <a:prstGeom prst="rect">
            <a:avLst/>
          </a:prstGeom>
        </p:spPr>
      </p:pic>
      <p:pic>
        <p:nvPicPr>
          <p:cNvPr id="7" name="Bild 6" descr="ArtiMinds_Robotics_icons_v3_automotiv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7" y="1082535"/>
            <a:ext cx="303423" cy="300183"/>
          </a:xfrm>
          <a:prstGeom prst="rect">
            <a:avLst/>
          </a:prstGeom>
        </p:spPr>
      </p:pic>
      <p:pic>
        <p:nvPicPr>
          <p:cNvPr id="8" name="Bild 7" descr="ArtiMinds_Robotics_icons_v3_electronics2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6" y="1526754"/>
            <a:ext cx="296197" cy="293036"/>
          </a:xfrm>
          <a:prstGeom prst="rect">
            <a:avLst/>
          </a:prstGeom>
        </p:spPr>
      </p:pic>
      <p:pic>
        <p:nvPicPr>
          <p:cNvPr id="9" name="Bild 8" descr="Washing-Machin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6" y="2404232"/>
            <a:ext cx="311979" cy="311979"/>
          </a:xfrm>
          <a:prstGeom prst="rect">
            <a:avLst/>
          </a:prstGeom>
        </p:spPr>
      </p:pic>
      <p:pic>
        <p:nvPicPr>
          <p:cNvPr id="10" name="Bild 9" descr="Handling and Packagin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6" y="4266224"/>
            <a:ext cx="305565" cy="302315"/>
          </a:xfrm>
          <a:prstGeom prst="rect">
            <a:avLst/>
          </a:prstGeom>
        </p:spPr>
      </p:pic>
      <p:pic>
        <p:nvPicPr>
          <p:cNvPr id="11" name="Bild 10" descr="Brea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6" y="5178053"/>
            <a:ext cx="305707" cy="305707"/>
          </a:xfrm>
          <a:prstGeom prst="rect">
            <a:avLst/>
          </a:prstGeom>
        </p:spPr>
      </p:pic>
      <p:pic>
        <p:nvPicPr>
          <p:cNvPr id="12" name="Bild 11" descr="TShirt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6" y="3357028"/>
            <a:ext cx="309655" cy="30965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433062" y="2781697"/>
            <a:ext cx="556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Clean tech: wind turbines, solar electronics</a:t>
            </a:r>
            <a:endParaRPr lang="en-US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1433062" y="998858"/>
            <a:ext cx="5901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(Electric) cars, electric trains, trucks, airplanes</a:t>
            </a:r>
            <a:endParaRPr lang="en-US" sz="2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433062" y="2309532"/>
            <a:ext cx="1032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Washing &amp; coffee machines, dishwashers, vacuum cleaners, sanitary installations</a:t>
            </a:r>
            <a:endParaRPr lang="en-US" sz="2400" dirty="0"/>
          </a:p>
        </p:txBody>
      </p:sp>
      <p:sp>
        <p:nvSpPr>
          <p:cNvPr id="16" name="Textfeld 15"/>
          <p:cNvSpPr txBox="1"/>
          <p:nvPr/>
        </p:nvSpPr>
        <p:spPr>
          <a:xfrm>
            <a:off x="1426421" y="3277850"/>
            <a:ext cx="112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lothes</a:t>
            </a:r>
            <a:endParaRPr lang="en-US" sz="2400" dirty="0"/>
          </a:p>
        </p:txBody>
      </p:sp>
      <p:sp>
        <p:nvSpPr>
          <p:cNvPr id="17" name="Textfeld 16"/>
          <p:cNvSpPr txBox="1"/>
          <p:nvPr/>
        </p:nvSpPr>
        <p:spPr>
          <a:xfrm>
            <a:off x="1421911" y="4164481"/>
            <a:ext cx="5051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Packaging for </a:t>
            </a:r>
            <a:r>
              <a:rPr lang="en-US" sz="2400" dirty="0" err="1" smtClean="0"/>
              <a:t>pharma</a:t>
            </a:r>
            <a:r>
              <a:rPr lang="en-US" sz="2400" dirty="0" smtClean="0"/>
              <a:t>, boxes for stores</a:t>
            </a:r>
            <a:endParaRPr lang="en-US" sz="2400" dirty="0"/>
          </a:p>
        </p:txBody>
      </p:sp>
      <p:pic>
        <p:nvPicPr>
          <p:cNvPr id="18" name="Bild 17" descr="Chai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0" y="3816729"/>
            <a:ext cx="309871" cy="30987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431045" y="3729383"/>
            <a:ext cx="95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Chairs</a:t>
            </a:r>
            <a:endParaRPr lang="en-US" sz="2400" dirty="0"/>
          </a:p>
        </p:txBody>
      </p:sp>
      <p:sp>
        <p:nvSpPr>
          <p:cNvPr id="20" name="Textfeld 19"/>
          <p:cNvSpPr txBox="1"/>
          <p:nvPr/>
        </p:nvSpPr>
        <p:spPr>
          <a:xfrm>
            <a:off x="1402294" y="4625604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Dental tech, </a:t>
            </a:r>
            <a:r>
              <a:rPr lang="en-US" sz="2400" dirty="0" err="1" smtClean="0"/>
              <a:t>pharma</a:t>
            </a:r>
            <a:r>
              <a:rPr lang="en-US" sz="2400" dirty="0" smtClean="0"/>
              <a:t> chemistry</a:t>
            </a:r>
            <a:endParaRPr lang="en-US" sz="2400" dirty="0"/>
          </a:p>
        </p:txBody>
      </p:sp>
      <p:sp>
        <p:nvSpPr>
          <p:cNvPr id="21" name="Textfeld 20"/>
          <p:cNvSpPr txBox="1"/>
          <p:nvPr/>
        </p:nvSpPr>
        <p:spPr>
          <a:xfrm>
            <a:off x="1402294" y="5101383"/>
            <a:ext cx="1962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Food handling</a:t>
            </a:r>
            <a:endParaRPr lang="en-US" sz="2400" dirty="0"/>
          </a:p>
        </p:txBody>
      </p:sp>
      <p:pic>
        <p:nvPicPr>
          <p:cNvPr id="23" name="Picture 2" descr="Z:\30 Vorlagen\31 Firmenlogo\Vorlage - Firmenlogo_transparent_einfarbig.png"/>
          <p:cNvPicPr>
            <a:picLocks noChangeAspect="1" noChangeArrowheads="1"/>
          </p:cNvPicPr>
          <p:nvPr/>
        </p:nvPicPr>
        <p:blipFill rotWithShape="1">
          <a:blip r:embed="rId14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36"/>
          <a:stretch/>
        </p:blipFill>
        <p:spPr bwMode="auto">
          <a:xfrm>
            <a:off x="10889585" y="6290187"/>
            <a:ext cx="1218354" cy="4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Bild 23" descr="ArtiMinds_Robotics_icons_v3_mechanics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70" y="1963727"/>
            <a:ext cx="281779" cy="27877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1426421" y="1885348"/>
            <a:ext cx="9498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Mechanical industrial components: gears, sealing, valves, fans, casings etc. </a:t>
            </a:r>
            <a:endParaRPr lang="en-US" sz="2400" dirty="0"/>
          </a:p>
        </p:txBody>
      </p:sp>
      <p:sp>
        <p:nvSpPr>
          <p:cNvPr id="2" name="Rechteck 1"/>
          <p:cNvSpPr/>
          <p:nvPr/>
        </p:nvSpPr>
        <p:spPr>
          <a:xfrm>
            <a:off x="470877" y="393782"/>
            <a:ext cx="741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48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Applications tackled by </a:t>
            </a:r>
            <a:r>
              <a:rPr lang="en-US" dirty="0" err="1" smtClean="0">
                <a:solidFill>
                  <a:srgbClr val="000000"/>
                </a:solidFill>
              </a:rPr>
              <a:t>ArtiMinds</a:t>
            </a:r>
            <a:r>
              <a:rPr lang="en-US" dirty="0" smtClean="0">
                <a:solidFill>
                  <a:srgbClr val="000000"/>
                </a:solidFill>
              </a:rPr>
              <a:t>’ paying customers with </a:t>
            </a:r>
            <a:r>
              <a:rPr lang="en-US" dirty="0" err="1" smtClean="0">
                <a:solidFill>
                  <a:srgbClr val="000000"/>
                </a:solidFill>
              </a:rPr>
              <a:t>ArtiMinds</a:t>
            </a:r>
            <a:r>
              <a:rPr lang="en-US" dirty="0" smtClean="0">
                <a:solidFill>
                  <a:srgbClr val="000000"/>
                </a:solidFill>
              </a:rPr>
              <a:t> software: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alcon-9-rocket-launch-ocean-night-time-lapse-hispasat-satellite-spacex-flickr-2579022390734d8a86fdak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46378" y="-1120428"/>
            <a:ext cx="13538378" cy="10155688"/>
          </a:xfrm>
          <a:prstGeom prst="rect">
            <a:avLst/>
          </a:prstGeom>
        </p:spPr>
      </p:pic>
      <p:pic>
        <p:nvPicPr>
          <p:cNvPr id="8" name="Bild 7" descr="Bildschirmfoto 2018-11-22 um 08.03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89" y="140796"/>
            <a:ext cx="4473899" cy="5855915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5" name="Bild 4" descr="Praesi_CS5_1_Zeichenfläche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3659"/>
            <a:ext cx="12192001" cy="7171659"/>
          </a:xfrm>
          <a:prstGeom prst="rect">
            <a:avLst/>
          </a:prstGeom>
        </p:spPr>
      </p:pic>
      <p:pic>
        <p:nvPicPr>
          <p:cNvPr id="25" name="Picture 2" descr="Z:\30 Vorlagen\31 Firmenlogo\Vorlage - Firmenlogo_transparent_einfarbig.png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36"/>
          <a:stretch/>
        </p:blipFill>
        <p:spPr bwMode="auto">
          <a:xfrm>
            <a:off x="10889585" y="6290187"/>
            <a:ext cx="1218354" cy="4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99920" y="2727151"/>
            <a:ext cx="50541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Fast team growth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(FTE = full time equivalents)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Much </a:t>
            </a:r>
            <a:r>
              <a:rPr lang="en-US" sz="3200" b="1" dirty="0">
                <a:solidFill>
                  <a:schemeClr val="bg1"/>
                </a:solidFill>
              </a:rPr>
              <a:t>faster revenue growth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No relevant “burn rate” </a:t>
            </a:r>
            <a:r>
              <a:rPr lang="en-US" sz="2400" b="1" dirty="0" smtClean="0">
                <a:solidFill>
                  <a:schemeClr val="bg1"/>
                </a:solidFill>
              </a:rPr>
              <a:t>anymore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791920" y="939426"/>
            <a:ext cx="1091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20x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982597" y="939426"/>
            <a:ext cx="7794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6x</a:t>
            </a:r>
            <a:endParaRPr lang="en-US" sz="4800" b="1" dirty="0">
              <a:solidFill>
                <a:schemeClr val="bg1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7502767" y="1058245"/>
            <a:ext cx="2622441" cy="4044839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7984442" y="1058245"/>
            <a:ext cx="2622441" cy="4510797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195244" y="354650"/>
            <a:ext cx="101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2015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848459" y="354650"/>
            <a:ext cx="10166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2018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982597" y="751129"/>
            <a:ext cx="62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809311" y="743085"/>
            <a:ext cx="129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Revenue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7604101" y="205099"/>
            <a:ext cx="670486" cy="212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8561084" y="205099"/>
            <a:ext cx="2119364" cy="212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9467317" y="140796"/>
            <a:ext cx="1795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REV relative to FTE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14" grpId="0"/>
      <p:bldP spid="16" grpId="0"/>
      <p:bldP spid="2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Praesi_CS5_1_Zeichenfläch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3659"/>
            <a:ext cx="12192001" cy="7171659"/>
          </a:xfrm>
          <a:prstGeom prst="rect">
            <a:avLst/>
          </a:prstGeom>
        </p:spPr>
      </p:pic>
      <p:pic>
        <p:nvPicPr>
          <p:cNvPr id="25" name="Picture 2" descr="Z:\30 Vorlagen\31 Firmenlogo\Vorlage - Firmenlogo_transparent_einfarbig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36"/>
          <a:stretch/>
        </p:blipFill>
        <p:spPr bwMode="auto">
          <a:xfrm>
            <a:off x="10889585" y="6290187"/>
            <a:ext cx="1218354" cy="4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857996" y="2649550"/>
            <a:ext cx="78380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2001E"/>
                </a:solidFill>
              </a:rPr>
              <a:t>II.</a:t>
            </a:r>
          </a:p>
          <a:p>
            <a:pPr algn="ctr"/>
            <a:r>
              <a:rPr lang="en-US" sz="3200" b="1" dirty="0" smtClean="0">
                <a:solidFill>
                  <a:srgbClr val="D2001E"/>
                </a:solidFill>
              </a:rPr>
              <a:t>Applications derived from </a:t>
            </a:r>
            <a:r>
              <a:rPr lang="en-US" sz="3200" b="1" dirty="0" err="1" smtClean="0">
                <a:solidFill>
                  <a:srgbClr val="D2001E"/>
                </a:solidFill>
              </a:rPr>
              <a:t>DexBuddy</a:t>
            </a:r>
            <a:r>
              <a:rPr lang="en-US" sz="3200" b="1" dirty="0" smtClean="0">
                <a:solidFill>
                  <a:srgbClr val="D2001E"/>
                </a:solidFill>
              </a:rPr>
              <a:t> insights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8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raesi_CS5_1_Zeichenfläch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3659"/>
            <a:ext cx="12192001" cy="7171659"/>
          </a:xfrm>
          <a:prstGeom prst="rect">
            <a:avLst/>
          </a:prstGeom>
        </p:spPr>
      </p:pic>
      <p:pic>
        <p:nvPicPr>
          <p:cNvPr id="5" name="Picture 2" descr="Z:\30 Vorlagen\31 Firmenlogo\Vorlage - Firmenlogo_transparent_einfarbig.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36"/>
          <a:stretch/>
        </p:blipFill>
        <p:spPr bwMode="auto">
          <a:xfrm>
            <a:off x="10889584" y="6290187"/>
            <a:ext cx="1218354" cy="4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566863" y="331363"/>
            <a:ext cx="10927309" cy="587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4863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Commercial progress: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Several confidential applications were developed as follow-up of </a:t>
            </a:r>
            <a:r>
              <a:rPr lang="en-US" sz="1600" dirty="0" err="1" smtClean="0">
                <a:solidFill>
                  <a:srgbClr val="000000"/>
                </a:solidFill>
              </a:rPr>
              <a:t>DexBuddy</a:t>
            </a:r>
            <a:r>
              <a:rPr lang="en-US" sz="1600" dirty="0" smtClean="0">
                <a:solidFill>
                  <a:srgbClr val="000000"/>
                </a:solidFill>
              </a:rPr>
              <a:t> in the space of assembly of flexible materials:</a:t>
            </a:r>
          </a:p>
          <a:p>
            <a:pPr marL="457200" indent="-457200"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The Siemens Train Systems cable assembly applications, of which a mock-up video had already been delivered, was further developed up to full prototype solution, used in some short production runs. Currently, a pilot series robot cell is built to be used in longer production runs. The cell is used for lot-size-1 assembly of cable harness plugs for electric freight locomotives in direct collaboration with human workers. It helps the competitiveness of European train manufacturing against quickly advancing Chinese competition.</a:t>
            </a:r>
          </a:p>
          <a:p>
            <a:pPr marL="457200" indent="-457200"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The next commercial project is a cable harness assembly applications for a major Automotive supplier. Here, more large-scale application scenarios of higher lot sizes, but also even higher cable harness complexity are realized with a combination of 3D-vision and force-sensing, thus resembling the </a:t>
            </a:r>
            <a:r>
              <a:rPr lang="en-US" sz="1400" dirty="0" err="1" smtClean="0">
                <a:solidFill>
                  <a:srgbClr val="000000"/>
                </a:solidFill>
              </a:rPr>
              <a:t>DexBuddy</a:t>
            </a:r>
            <a:r>
              <a:rPr lang="en-US" sz="1400" dirty="0" smtClean="0">
                <a:solidFill>
                  <a:srgbClr val="000000"/>
                </a:solidFill>
              </a:rPr>
              <a:t> approach even more than the Train Systems example. A fully production-ready pilot cell has now been realized and is being tested in real production. Roll-out to several factories on several continents is planned. The solution can increase competitiveness of specific Eastern European factories against Asian factories.</a:t>
            </a:r>
          </a:p>
          <a:p>
            <a:pPr marL="457200" indent="-457200">
              <a:buAutoNum type="arabicParenR"/>
            </a:pPr>
            <a:r>
              <a:rPr lang="en-US" sz="1400" dirty="0" smtClean="0">
                <a:solidFill>
                  <a:srgbClr val="000000"/>
                </a:solidFill>
              </a:rPr>
              <a:t>A relatively new commercial project of even higher technical complexity deals with the assembly of 2D-flexible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leather parts in automotive for a major European automotive supplier using machine vision and force sensing. The finished solution will vastly increase competitiveness of mainly existing Spanish and French factories against Asian competition.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All progress of these highly innovative commercial applications with machine vision and/or force-torque-sensing for human-like robotic assembly operations is covered by strict confidentiality agreements (except the early part of the Siemens application). Thus, no videos can be shown here. </a:t>
            </a:r>
            <a:r>
              <a:rPr lang="en-US" sz="1400" dirty="0" err="1" smtClean="0">
                <a:solidFill>
                  <a:srgbClr val="000000"/>
                </a:solidFill>
              </a:rPr>
              <a:t>DexBuddy</a:t>
            </a:r>
            <a:r>
              <a:rPr lang="en-US" sz="1400" dirty="0" smtClean="0">
                <a:solidFill>
                  <a:srgbClr val="000000"/>
                </a:solidFill>
              </a:rPr>
              <a:t> reviewers can answer some questions concerning that progress.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Concerning Page 21 of the original </a:t>
            </a:r>
            <a:r>
              <a:rPr lang="en-US" sz="1400" dirty="0" err="1" smtClean="0">
                <a:solidFill>
                  <a:srgbClr val="000000"/>
                </a:solidFill>
              </a:rPr>
              <a:t>DexBuddy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Review slides (29072016 - Review - </a:t>
            </a:r>
            <a:r>
              <a:rPr lang="en-US" sz="1400" dirty="0" err="1">
                <a:solidFill>
                  <a:srgbClr val="000000"/>
                </a:solidFill>
              </a:rPr>
              <a:t>Results.pptx</a:t>
            </a:r>
            <a:r>
              <a:rPr lang="en-US" sz="1400" dirty="0" smtClean="0">
                <a:solidFill>
                  <a:srgbClr val="000000"/>
                </a:solidFill>
              </a:rPr>
              <a:t>), the two points “3D vision” (for cable manipulation) and “motion planning with vision for cable manipulation” were continued towards TRL 7/8, with TRL 9 likely to be reached soon, preserving European factories and thus jobs.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High</a:t>
            </a:r>
            <a:r>
              <a:rPr lang="en-US" sz="1400" dirty="0">
                <a:solidFill>
                  <a:srgbClr val="000000"/>
                </a:solidFill>
              </a:rPr>
              <a:t>-</a:t>
            </a:r>
            <a:r>
              <a:rPr lang="en-US" sz="1400" dirty="0" err="1">
                <a:solidFill>
                  <a:srgbClr val="000000"/>
                </a:solidFill>
              </a:rPr>
              <a:t>dof</a:t>
            </a:r>
            <a:r>
              <a:rPr lang="en-US" sz="1400" dirty="0">
                <a:solidFill>
                  <a:srgbClr val="000000"/>
                </a:solidFill>
              </a:rPr>
              <a:t> end-</a:t>
            </a:r>
            <a:r>
              <a:rPr lang="en-US" sz="1400" dirty="0" smtClean="0">
                <a:solidFill>
                  <a:srgbClr val="000000"/>
                </a:solidFill>
              </a:rPr>
              <a:t>effectors, on the other hand, were not followed on further, because they currently add no value in the commercial applications.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dirty="0" smtClean="0">
                <a:solidFill>
                  <a:srgbClr val="000000"/>
                </a:solidFill>
              </a:rPr>
              <a:t>We have prepared a dedicated show case for the </a:t>
            </a:r>
            <a:r>
              <a:rPr lang="en-US" sz="1400" dirty="0" err="1" smtClean="0">
                <a:solidFill>
                  <a:srgbClr val="000000"/>
                </a:solidFill>
              </a:rPr>
              <a:t>DexBuddy</a:t>
            </a:r>
            <a:r>
              <a:rPr lang="en-US" sz="1400" dirty="0" smtClean="0">
                <a:solidFill>
                  <a:srgbClr val="000000"/>
                </a:solidFill>
              </a:rPr>
              <a:t> impact investigation mimicking these commercial applications. See next slide.</a:t>
            </a:r>
          </a:p>
        </p:txBody>
      </p:sp>
    </p:spTree>
    <p:extLst>
      <p:ext uri="{BB962C8B-B14F-4D97-AF65-F5344CB8AC3E}">
        <p14:creationId xmlns:p14="http://schemas.microsoft.com/office/powerpoint/2010/main" val="39651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raesi_CS5_1_Zeichenfläche 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659"/>
            <a:ext cx="12192001" cy="7171659"/>
          </a:xfrm>
          <a:prstGeom prst="rect">
            <a:avLst/>
          </a:prstGeom>
        </p:spPr>
      </p:pic>
      <p:pic>
        <p:nvPicPr>
          <p:cNvPr id="6" name="Picture 2" descr="Z:\30 Vorlagen\31 Firmenlogo\Vorlage - Firmenlogo_transparent_einfarbig.png"/>
          <p:cNvPicPr>
            <a:picLocks noChangeAspect="1" noChangeArrowheads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636"/>
          <a:stretch/>
        </p:blipFill>
        <p:spPr bwMode="auto">
          <a:xfrm>
            <a:off x="10889585" y="6290187"/>
            <a:ext cx="1218354" cy="4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exbuddy_Nachtrag_Stecken_und_Verlegen_kurz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Widescreen</PresentationFormat>
  <Paragraphs>46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Sven Schmidt-Rohr</dc:creator>
  <cp:lastModifiedBy>Adam</cp:lastModifiedBy>
  <cp:revision>898</cp:revision>
  <dcterms:created xsi:type="dcterms:W3CDTF">2018-06-06T12:04:25Z</dcterms:created>
  <dcterms:modified xsi:type="dcterms:W3CDTF">2019-05-29T09:37:56Z</dcterms:modified>
</cp:coreProperties>
</file>