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258" r:id="rId3"/>
    <p:sldId id="266" r:id="rId4"/>
    <p:sldId id="322" r:id="rId5"/>
    <p:sldId id="323" r:id="rId6"/>
    <p:sldId id="271" r:id="rId7"/>
    <p:sldId id="270" r:id="rId8"/>
    <p:sldId id="267" r:id="rId9"/>
    <p:sldId id="317" r:id="rId10"/>
    <p:sldId id="370" r:id="rId11"/>
    <p:sldId id="369" r:id="rId12"/>
    <p:sldId id="315" r:id="rId13"/>
    <p:sldId id="316" r:id="rId14"/>
    <p:sldId id="268" r:id="rId15"/>
    <p:sldId id="272" r:id="rId16"/>
    <p:sldId id="273" r:id="rId17"/>
    <p:sldId id="328" r:id="rId18"/>
    <p:sldId id="319" r:id="rId19"/>
    <p:sldId id="329" r:id="rId20"/>
    <p:sldId id="318" r:id="rId21"/>
    <p:sldId id="320" r:id="rId22"/>
    <p:sldId id="321" r:id="rId23"/>
    <p:sldId id="276" r:id="rId24"/>
    <p:sldId id="324" r:id="rId25"/>
    <p:sldId id="325" r:id="rId26"/>
    <p:sldId id="326" r:id="rId27"/>
    <p:sldId id="327" r:id="rId28"/>
    <p:sldId id="277" r:id="rId29"/>
    <p:sldId id="374" r:id="rId30"/>
    <p:sldId id="375" r:id="rId31"/>
    <p:sldId id="285" r:id="rId32"/>
    <p:sldId id="295" r:id="rId33"/>
    <p:sldId id="304" r:id="rId34"/>
    <p:sldId id="286" r:id="rId35"/>
    <p:sldId id="287" r:id="rId36"/>
    <p:sldId id="379" r:id="rId37"/>
    <p:sldId id="380" r:id="rId38"/>
    <p:sldId id="381" r:id="rId39"/>
    <p:sldId id="303" r:id="rId40"/>
    <p:sldId id="335" r:id="rId41"/>
    <p:sldId id="368" r:id="rId42"/>
    <p:sldId id="296" r:id="rId43"/>
    <p:sldId id="302"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Rossi" initials="FR" lastIdx="3" clrIdx="0">
    <p:extLst>
      <p:ext uri="{19B8F6BF-5375-455C-9EA6-DF929625EA0E}">
        <p15:presenceInfo xmlns="" xmlns:p15="http://schemas.microsoft.com/office/powerpoint/2012/main" userId="ba8a9a71799f13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09" autoAdjust="0"/>
  </p:normalViewPr>
  <p:slideViewPr>
    <p:cSldViewPr>
      <p:cViewPr varScale="1">
        <p:scale>
          <a:sx n="111" d="100"/>
          <a:sy n="111" d="100"/>
        </p:scale>
        <p:origin x="-153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ancesca\Documents\progetti\progetti%20europei\ECHORD++\ex%20vivo%20laser%20test%20160608\Book1_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scatterChart>
        <c:scatterStyle val="lineMarker"/>
        <c:ser>
          <c:idx val="0"/>
          <c:order val="0"/>
          <c:tx>
            <c:strRef>
              <c:f>Sheet1!$J$1:$K$1</c:f>
              <c:strCache>
                <c:ptCount val="1"/>
                <c:pt idx="0">
                  <c:v>DT (°C) t (s)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376"/>
              <c:dLblPos val="r"/>
              <c:showVal val="1"/>
              <c:showCatName val="1"/>
              <c:extLst>
                <c:ext xmlns:c15="http://schemas.microsoft.com/office/drawing/2012/chart" uri="{CE6537A1-D6FC-4f65-9D91-7224C49458BB}"/>
              </c:extLst>
            </c:dLbl>
            <c:delete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Sheet1!$K:$K</c:f>
              <c:strCache>
                <c:ptCount val="377"/>
                <c:pt idx="0">
                  <c:v>t (s)</c:v>
                </c:pt>
                <c:pt idx="1">
                  <c:v>0,000</c:v>
                </c:pt>
                <c:pt idx="2">
                  <c:v>0,959</c:v>
                </c:pt>
                <c:pt idx="3">
                  <c:v>1,920</c:v>
                </c:pt>
                <c:pt idx="4">
                  <c:v>2,880</c:v>
                </c:pt>
                <c:pt idx="5">
                  <c:v>3,999</c:v>
                </c:pt>
                <c:pt idx="6">
                  <c:v>4,959</c:v>
                </c:pt>
                <c:pt idx="7">
                  <c:v>5,918</c:v>
                </c:pt>
                <c:pt idx="8">
                  <c:v>6,878</c:v>
                </c:pt>
                <c:pt idx="9">
                  <c:v>7,999</c:v>
                </c:pt>
                <c:pt idx="10">
                  <c:v>8,959</c:v>
                </c:pt>
                <c:pt idx="11">
                  <c:v>9,918</c:v>
                </c:pt>
                <c:pt idx="12">
                  <c:v>10,878</c:v>
                </c:pt>
                <c:pt idx="13">
                  <c:v>12,000</c:v>
                </c:pt>
                <c:pt idx="14">
                  <c:v>12,959</c:v>
                </c:pt>
                <c:pt idx="15">
                  <c:v>13,920</c:v>
                </c:pt>
                <c:pt idx="16">
                  <c:v>14,880</c:v>
                </c:pt>
                <c:pt idx="17">
                  <c:v>16,000</c:v>
                </c:pt>
                <c:pt idx="18">
                  <c:v>16,959</c:v>
                </c:pt>
                <c:pt idx="19">
                  <c:v>17,920</c:v>
                </c:pt>
                <c:pt idx="20">
                  <c:v>18,880</c:v>
                </c:pt>
                <c:pt idx="21">
                  <c:v>19,999</c:v>
                </c:pt>
                <c:pt idx="22">
                  <c:v>20,959</c:v>
                </c:pt>
                <c:pt idx="23">
                  <c:v>21,918</c:v>
                </c:pt>
                <c:pt idx="24">
                  <c:v>22,880</c:v>
                </c:pt>
                <c:pt idx="25">
                  <c:v>23,999</c:v>
                </c:pt>
                <c:pt idx="26">
                  <c:v>24,959</c:v>
                </c:pt>
                <c:pt idx="27">
                  <c:v>25,920</c:v>
                </c:pt>
                <c:pt idx="28">
                  <c:v>26,878</c:v>
                </c:pt>
                <c:pt idx="29">
                  <c:v>28,000</c:v>
                </c:pt>
                <c:pt idx="30">
                  <c:v>28,959</c:v>
                </c:pt>
                <c:pt idx="31">
                  <c:v>29,918</c:v>
                </c:pt>
                <c:pt idx="32">
                  <c:v>30,878</c:v>
                </c:pt>
                <c:pt idx="33">
                  <c:v>31,839</c:v>
                </c:pt>
                <c:pt idx="34">
                  <c:v>32,800</c:v>
                </c:pt>
                <c:pt idx="35">
                  <c:v>33,920</c:v>
                </c:pt>
                <c:pt idx="36">
                  <c:v>34,880</c:v>
                </c:pt>
                <c:pt idx="37">
                  <c:v>35,999</c:v>
                </c:pt>
                <c:pt idx="38">
                  <c:v>36,813</c:v>
                </c:pt>
                <c:pt idx="39">
                  <c:v>37,918</c:v>
                </c:pt>
                <c:pt idx="40">
                  <c:v>38,880</c:v>
                </c:pt>
                <c:pt idx="41">
                  <c:v>39,999</c:v>
                </c:pt>
                <c:pt idx="42">
                  <c:v>40,959</c:v>
                </c:pt>
                <c:pt idx="43">
                  <c:v>41,918</c:v>
                </c:pt>
                <c:pt idx="44">
                  <c:v>42,878</c:v>
                </c:pt>
                <c:pt idx="45">
                  <c:v>44,000</c:v>
                </c:pt>
                <c:pt idx="46">
                  <c:v>44,959</c:v>
                </c:pt>
                <c:pt idx="47">
                  <c:v>45,918</c:v>
                </c:pt>
                <c:pt idx="48">
                  <c:v>46,878</c:v>
                </c:pt>
                <c:pt idx="49">
                  <c:v>48,000</c:v>
                </c:pt>
                <c:pt idx="50">
                  <c:v>48,959</c:v>
                </c:pt>
                <c:pt idx="51">
                  <c:v>49,920</c:v>
                </c:pt>
                <c:pt idx="52">
                  <c:v>50,880</c:v>
                </c:pt>
                <c:pt idx="53">
                  <c:v>51,999</c:v>
                </c:pt>
                <c:pt idx="54">
                  <c:v>52,959</c:v>
                </c:pt>
                <c:pt idx="55">
                  <c:v>53,920</c:v>
                </c:pt>
                <c:pt idx="56">
                  <c:v>54,880</c:v>
                </c:pt>
                <c:pt idx="57">
                  <c:v>55,999</c:v>
                </c:pt>
                <c:pt idx="58">
                  <c:v>56,811</c:v>
                </c:pt>
                <c:pt idx="59">
                  <c:v>57,918</c:v>
                </c:pt>
                <c:pt idx="60">
                  <c:v>58,878</c:v>
                </c:pt>
                <c:pt idx="61">
                  <c:v>59,999</c:v>
                </c:pt>
                <c:pt idx="62">
                  <c:v>60,959</c:v>
                </c:pt>
                <c:pt idx="63">
                  <c:v>61,918</c:v>
                </c:pt>
                <c:pt idx="64">
                  <c:v>62,878</c:v>
                </c:pt>
                <c:pt idx="65">
                  <c:v>64,000</c:v>
                </c:pt>
                <c:pt idx="66">
                  <c:v>64,959</c:v>
                </c:pt>
                <c:pt idx="67">
                  <c:v>65,920</c:v>
                </c:pt>
                <c:pt idx="68">
                  <c:v>66,880</c:v>
                </c:pt>
                <c:pt idx="69">
                  <c:v>67,999</c:v>
                </c:pt>
                <c:pt idx="70">
                  <c:v>68,959</c:v>
                </c:pt>
                <c:pt idx="71">
                  <c:v>69,920</c:v>
                </c:pt>
                <c:pt idx="72">
                  <c:v>70,880</c:v>
                </c:pt>
                <c:pt idx="73">
                  <c:v>71,999</c:v>
                </c:pt>
                <c:pt idx="74">
                  <c:v>72,959</c:v>
                </c:pt>
                <c:pt idx="75">
                  <c:v>73,918</c:v>
                </c:pt>
                <c:pt idx="76">
                  <c:v>74,878</c:v>
                </c:pt>
                <c:pt idx="77">
                  <c:v>75,999</c:v>
                </c:pt>
                <c:pt idx="78">
                  <c:v>76,811</c:v>
                </c:pt>
                <c:pt idx="79">
                  <c:v>77,918</c:v>
                </c:pt>
                <c:pt idx="80">
                  <c:v>78,878</c:v>
                </c:pt>
                <c:pt idx="81">
                  <c:v>80,000</c:v>
                </c:pt>
                <c:pt idx="82">
                  <c:v>80,959</c:v>
                </c:pt>
                <c:pt idx="83">
                  <c:v>81,918</c:v>
                </c:pt>
                <c:pt idx="84">
                  <c:v>82,878</c:v>
                </c:pt>
                <c:pt idx="85">
                  <c:v>83,999</c:v>
                </c:pt>
                <c:pt idx="86">
                  <c:v>84,959</c:v>
                </c:pt>
                <c:pt idx="87">
                  <c:v>85,920</c:v>
                </c:pt>
                <c:pt idx="88">
                  <c:v>86,880</c:v>
                </c:pt>
                <c:pt idx="89">
                  <c:v>87,999</c:v>
                </c:pt>
                <c:pt idx="90">
                  <c:v>88,959</c:v>
                </c:pt>
                <c:pt idx="91">
                  <c:v>89,918</c:v>
                </c:pt>
                <c:pt idx="92">
                  <c:v>90,878</c:v>
                </c:pt>
                <c:pt idx="93">
                  <c:v>91,999</c:v>
                </c:pt>
                <c:pt idx="94">
                  <c:v>92,800</c:v>
                </c:pt>
                <c:pt idx="95">
                  <c:v>93,918</c:v>
                </c:pt>
                <c:pt idx="96">
                  <c:v>94,878</c:v>
                </c:pt>
                <c:pt idx="97">
                  <c:v>96,000</c:v>
                </c:pt>
                <c:pt idx="98">
                  <c:v>96,959</c:v>
                </c:pt>
                <c:pt idx="99">
                  <c:v>97,918</c:v>
                </c:pt>
                <c:pt idx="100">
                  <c:v>98,878</c:v>
                </c:pt>
                <c:pt idx="101">
                  <c:v>99,839</c:v>
                </c:pt>
                <c:pt idx="102">
                  <c:v>100,959</c:v>
                </c:pt>
                <c:pt idx="103">
                  <c:v>101,920</c:v>
                </c:pt>
                <c:pt idx="104">
                  <c:v>102,880</c:v>
                </c:pt>
                <c:pt idx="105">
                  <c:v>103,999</c:v>
                </c:pt>
                <c:pt idx="106">
                  <c:v>104,959</c:v>
                </c:pt>
                <c:pt idx="107">
                  <c:v>105,918</c:v>
                </c:pt>
                <c:pt idx="108">
                  <c:v>106,901</c:v>
                </c:pt>
                <c:pt idx="109">
                  <c:v>107,839</c:v>
                </c:pt>
                <c:pt idx="110">
                  <c:v>108,959</c:v>
                </c:pt>
                <c:pt idx="111">
                  <c:v>109,918</c:v>
                </c:pt>
                <c:pt idx="112">
                  <c:v>110,878</c:v>
                </c:pt>
                <c:pt idx="113">
                  <c:v>111,999</c:v>
                </c:pt>
                <c:pt idx="114">
                  <c:v>112,959</c:v>
                </c:pt>
                <c:pt idx="115">
                  <c:v>113,918</c:v>
                </c:pt>
                <c:pt idx="116">
                  <c:v>114,878</c:v>
                </c:pt>
                <c:pt idx="117">
                  <c:v>116,000</c:v>
                </c:pt>
                <c:pt idx="118">
                  <c:v>116,961</c:v>
                </c:pt>
                <c:pt idx="119">
                  <c:v>117,920</c:v>
                </c:pt>
                <c:pt idx="120">
                  <c:v>118,880</c:v>
                </c:pt>
                <c:pt idx="121">
                  <c:v>119,999</c:v>
                </c:pt>
                <c:pt idx="122">
                  <c:v>120,959</c:v>
                </c:pt>
                <c:pt idx="123">
                  <c:v>121,920</c:v>
                </c:pt>
                <c:pt idx="124">
                  <c:v>122,878</c:v>
                </c:pt>
                <c:pt idx="125">
                  <c:v>123,999</c:v>
                </c:pt>
                <c:pt idx="126">
                  <c:v>124,959</c:v>
                </c:pt>
                <c:pt idx="127">
                  <c:v>125,918</c:v>
                </c:pt>
                <c:pt idx="128">
                  <c:v>126,892</c:v>
                </c:pt>
                <c:pt idx="129">
                  <c:v>127,839</c:v>
                </c:pt>
                <c:pt idx="130">
                  <c:v>128,959</c:v>
                </c:pt>
                <c:pt idx="131">
                  <c:v>129,921</c:v>
                </c:pt>
                <c:pt idx="132">
                  <c:v>130,878</c:v>
                </c:pt>
                <c:pt idx="133">
                  <c:v>132,000</c:v>
                </c:pt>
                <c:pt idx="134">
                  <c:v>132,959</c:v>
                </c:pt>
                <c:pt idx="135">
                  <c:v>133,918</c:v>
                </c:pt>
                <c:pt idx="136">
                  <c:v>134,878</c:v>
                </c:pt>
                <c:pt idx="137">
                  <c:v>135,839</c:v>
                </c:pt>
                <c:pt idx="138">
                  <c:v>136,959</c:v>
                </c:pt>
                <c:pt idx="139">
                  <c:v>137,918</c:v>
                </c:pt>
                <c:pt idx="140">
                  <c:v>138,880</c:v>
                </c:pt>
                <c:pt idx="141">
                  <c:v>139,999</c:v>
                </c:pt>
                <c:pt idx="142">
                  <c:v>140,959</c:v>
                </c:pt>
                <c:pt idx="143">
                  <c:v>141,933</c:v>
                </c:pt>
                <c:pt idx="144">
                  <c:v>142,878</c:v>
                </c:pt>
                <c:pt idx="145">
                  <c:v>143,999</c:v>
                </c:pt>
                <c:pt idx="146">
                  <c:v>144,959</c:v>
                </c:pt>
                <c:pt idx="147">
                  <c:v>145,918</c:v>
                </c:pt>
                <c:pt idx="148">
                  <c:v>146,878</c:v>
                </c:pt>
                <c:pt idx="149">
                  <c:v>148,000</c:v>
                </c:pt>
                <c:pt idx="150">
                  <c:v>148,959</c:v>
                </c:pt>
                <c:pt idx="151">
                  <c:v>149,918</c:v>
                </c:pt>
                <c:pt idx="152">
                  <c:v>150,878</c:v>
                </c:pt>
                <c:pt idx="153">
                  <c:v>151,999</c:v>
                </c:pt>
                <c:pt idx="154">
                  <c:v>152,800</c:v>
                </c:pt>
                <c:pt idx="155">
                  <c:v>153,918</c:v>
                </c:pt>
                <c:pt idx="156">
                  <c:v>154,880</c:v>
                </c:pt>
                <c:pt idx="157">
                  <c:v>155,999</c:v>
                </c:pt>
                <c:pt idx="158">
                  <c:v>156,972</c:v>
                </c:pt>
                <c:pt idx="159">
                  <c:v>157,918</c:v>
                </c:pt>
                <c:pt idx="160">
                  <c:v>158,878</c:v>
                </c:pt>
                <c:pt idx="161">
                  <c:v>159,999</c:v>
                </c:pt>
                <c:pt idx="162">
                  <c:v>160,959</c:v>
                </c:pt>
                <c:pt idx="163">
                  <c:v>161,923</c:v>
                </c:pt>
                <c:pt idx="164">
                  <c:v>162,878</c:v>
                </c:pt>
                <c:pt idx="165">
                  <c:v>163,999</c:v>
                </c:pt>
                <c:pt idx="166">
                  <c:v>164,959</c:v>
                </c:pt>
                <c:pt idx="167">
                  <c:v>165,918</c:v>
                </c:pt>
                <c:pt idx="168">
                  <c:v>166,878</c:v>
                </c:pt>
                <c:pt idx="169">
                  <c:v>167,999</c:v>
                </c:pt>
                <c:pt idx="170">
                  <c:v>168,959</c:v>
                </c:pt>
                <c:pt idx="171">
                  <c:v>169,920</c:v>
                </c:pt>
                <c:pt idx="172">
                  <c:v>170,880</c:v>
                </c:pt>
                <c:pt idx="173">
                  <c:v>171,999</c:v>
                </c:pt>
                <c:pt idx="174">
                  <c:v>172,959</c:v>
                </c:pt>
                <c:pt idx="175">
                  <c:v>173,918</c:v>
                </c:pt>
                <c:pt idx="176">
                  <c:v>174,878</c:v>
                </c:pt>
                <c:pt idx="177">
                  <c:v>175,839</c:v>
                </c:pt>
                <c:pt idx="178">
                  <c:v>176,974</c:v>
                </c:pt>
                <c:pt idx="179">
                  <c:v>177,918</c:v>
                </c:pt>
                <c:pt idx="180">
                  <c:v>178,878</c:v>
                </c:pt>
                <c:pt idx="181">
                  <c:v>179,999</c:v>
                </c:pt>
                <c:pt idx="182">
                  <c:v>180,959</c:v>
                </c:pt>
                <c:pt idx="183">
                  <c:v>181,918</c:v>
                </c:pt>
                <c:pt idx="184">
                  <c:v>182,878</c:v>
                </c:pt>
                <c:pt idx="185">
                  <c:v>183,999</c:v>
                </c:pt>
                <c:pt idx="186">
                  <c:v>184,959</c:v>
                </c:pt>
                <c:pt idx="187">
                  <c:v>185,918</c:v>
                </c:pt>
                <c:pt idx="188">
                  <c:v>186,878</c:v>
                </c:pt>
                <c:pt idx="189">
                  <c:v>187,999</c:v>
                </c:pt>
                <c:pt idx="190">
                  <c:v>188,959</c:v>
                </c:pt>
                <c:pt idx="191">
                  <c:v>189,918</c:v>
                </c:pt>
                <c:pt idx="192">
                  <c:v>190,878</c:v>
                </c:pt>
                <c:pt idx="193">
                  <c:v>192,015</c:v>
                </c:pt>
                <c:pt idx="194">
                  <c:v>192,959</c:v>
                </c:pt>
                <c:pt idx="195">
                  <c:v>193,918</c:v>
                </c:pt>
                <c:pt idx="196">
                  <c:v>194,878</c:v>
                </c:pt>
                <c:pt idx="197">
                  <c:v>195,999</c:v>
                </c:pt>
                <c:pt idx="198">
                  <c:v>196,982</c:v>
                </c:pt>
                <c:pt idx="199">
                  <c:v>197,918</c:v>
                </c:pt>
                <c:pt idx="200">
                  <c:v>198,878</c:v>
                </c:pt>
                <c:pt idx="201">
                  <c:v>199,999</c:v>
                </c:pt>
                <c:pt idx="202">
                  <c:v>200,959</c:v>
                </c:pt>
                <c:pt idx="203">
                  <c:v>201,918</c:v>
                </c:pt>
                <c:pt idx="204">
                  <c:v>202,878</c:v>
                </c:pt>
                <c:pt idx="205">
                  <c:v>203,839</c:v>
                </c:pt>
                <c:pt idx="206">
                  <c:v>204,959</c:v>
                </c:pt>
                <c:pt idx="207">
                  <c:v>205,918</c:v>
                </c:pt>
                <c:pt idx="208">
                  <c:v>206,878</c:v>
                </c:pt>
                <c:pt idx="209">
                  <c:v>207,999</c:v>
                </c:pt>
                <c:pt idx="210">
                  <c:v>208,959</c:v>
                </c:pt>
                <c:pt idx="211">
                  <c:v>209,918</c:v>
                </c:pt>
                <c:pt idx="212">
                  <c:v>210,878</c:v>
                </c:pt>
                <c:pt idx="213">
                  <c:v>212,005</c:v>
                </c:pt>
                <c:pt idx="214">
                  <c:v>212,800</c:v>
                </c:pt>
                <c:pt idx="215">
                  <c:v>213,918</c:v>
                </c:pt>
                <c:pt idx="216">
                  <c:v>214,878</c:v>
                </c:pt>
                <c:pt idx="217">
                  <c:v>215,999</c:v>
                </c:pt>
                <c:pt idx="218">
                  <c:v>216,959</c:v>
                </c:pt>
                <c:pt idx="219">
                  <c:v>217,918</c:v>
                </c:pt>
                <c:pt idx="220">
                  <c:v>218,878</c:v>
                </c:pt>
                <c:pt idx="221">
                  <c:v>219,999</c:v>
                </c:pt>
                <c:pt idx="222">
                  <c:v>220,959</c:v>
                </c:pt>
                <c:pt idx="223">
                  <c:v>221,918</c:v>
                </c:pt>
                <c:pt idx="224">
                  <c:v>222,878</c:v>
                </c:pt>
                <c:pt idx="225">
                  <c:v>223,999</c:v>
                </c:pt>
                <c:pt idx="226">
                  <c:v>224,959</c:v>
                </c:pt>
                <c:pt idx="227">
                  <c:v>225,918</c:v>
                </c:pt>
                <c:pt idx="228">
                  <c:v>226,878</c:v>
                </c:pt>
                <c:pt idx="229">
                  <c:v>227,999</c:v>
                </c:pt>
                <c:pt idx="230">
                  <c:v>228,959</c:v>
                </c:pt>
                <c:pt idx="231">
                  <c:v>229,918</c:v>
                </c:pt>
                <c:pt idx="232">
                  <c:v>230,878</c:v>
                </c:pt>
                <c:pt idx="233">
                  <c:v>231,999</c:v>
                </c:pt>
                <c:pt idx="234">
                  <c:v>232,959</c:v>
                </c:pt>
                <c:pt idx="235">
                  <c:v>233,918</c:v>
                </c:pt>
                <c:pt idx="236">
                  <c:v>234,878</c:v>
                </c:pt>
                <c:pt idx="237">
                  <c:v>235,999</c:v>
                </c:pt>
                <c:pt idx="238">
                  <c:v>236,959</c:v>
                </c:pt>
                <c:pt idx="239">
                  <c:v>237,918</c:v>
                </c:pt>
                <c:pt idx="240">
                  <c:v>238,877</c:v>
                </c:pt>
                <c:pt idx="241">
                  <c:v>239,999</c:v>
                </c:pt>
                <c:pt idx="242">
                  <c:v>240,959</c:v>
                </c:pt>
                <c:pt idx="243">
                  <c:v>241,918</c:v>
                </c:pt>
                <c:pt idx="244">
                  <c:v>242,878</c:v>
                </c:pt>
                <c:pt idx="245">
                  <c:v>243,839</c:v>
                </c:pt>
                <c:pt idx="246">
                  <c:v>244,959</c:v>
                </c:pt>
                <c:pt idx="247">
                  <c:v>245,918</c:v>
                </c:pt>
                <c:pt idx="248">
                  <c:v>246,878</c:v>
                </c:pt>
                <c:pt idx="249">
                  <c:v>247,999</c:v>
                </c:pt>
                <c:pt idx="250">
                  <c:v>248,959</c:v>
                </c:pt>
                <c:pt idx="251">
                  <c:v>249,918</c:v>
                </c:pt>
                <c:pt idx="252">
                  <c:v>250,878</c:v>
                </c:pt>
                <c:pt idx="253">
                  <c:v>251,999</c:v>
                </c:pt>
                <c:pt idx="254">
                  <c:v>252,957</c:v>
                </c:pt>
                <c:pt idx="255">
                  <c:v>253,918</c:v>
                </c:pt>
                <c:pt idx="256">
                  <c:v>254,878</c:v>
                </c:pt>
                <c:pt idx="257">
                  <c:v>255,999</c:v>
                </c:pt>
                <c:pt idx="258">
                  <c:v>256,959</c:v>
                </c:pt>
                <c:pt idx="259">
                  <c:v>257,918</c:v>
                </c:pt>
                <c:pt idx="260">
                  <c:v>258,878</c:v>
                </c:pt>
                <c:pt idx="261">
                  <c:v>259,999</c:v>
                </c:pt>
                <c:pt idx="262">
                  <c:v>260,959</c:v>
                </c:pt>
                <c:pt idx="263">
                  <c:v>261,918</c:v>
                </c:pt>
                <c:pt idx="264">
                  <c:v>262,878</c:v>
                </c:pt>
                <c:pt idx="265">
                  <c:v>263,999</c:v>
                </c:pt>
                <c:pt idx="266">
                  <c:v>264,959</c:v>
                </c:pt>
                <c:pt idx="267">
                  <c:v>265,918</c:v>
                </c:pt>
                <c:pt idx="268">
                  <c:v>266,878</c:v>
                </c:pt>
                <c:pt idx="269">
                  <c:v>267,997</c:v>
                </c:pt>
                <c:pt idx="270">
                  <c:v>268,957</c:v>
                </c:pt>
                <c:pt idx="271">
                  <c:v>269,918</c:v>
                </c:pt>
                <c:pt idx="272">
                  <c:v>270,878</c:v>
                </c:pt>
                <c:pt idx="273">
                  <c:v>271,999</c:v>
                </c:pt>
                <c:pt idx="274">
                  <c:v>272,800</c:v>
                </c:pt>
                <c:pt idx="275">
                  <c:v>273,918</c:v>
                </c:pt>
                <c:pt idx="276">
                  <c:v>274,878</c:v>
                </c:pt>
                <c:pt idx="277">
                  <c:v>275,999</c:v>
                </c:pt>
                <c:pt idx="278">
                  <c:v>276,959</c:v>
                </c:pt>
                <c:pt idx="279">
                  <c:v>277,918</c:v>
                </c:pt>
                <c:pt idx="280">
                  <c:v>278,878</c:v>
                </c:pt>
                <c:pt idx="281">
                  <c:v>279,999</c:v>
                </c:pt>
                <c:pt idx="282">
                  <c:v>280,959</c:v>
                </c:pt>
                <c:pt idx="283">
                  <c:v>281,918</c:v>
                </c:pt>
                <c:pt idx="284">
                  <c:v>282,878</c:v>
                </c:pt>
                <c:pt idx="285">
                  <c:v>283,997</c:v>
                </c:pt>
                <c:pt idx="286">
                  <c:v>284,957</c:v>
                </c:pt>
                <c:pt idx="287">
                  <c:v>285,918</c:v>
                </c:pt>
                <c:pt idx="288">
                  <c:v>286,878</c:v>
                </c:pt>
                <c:pt idx="289">
                  <c:v>287,999</c:v>
                </c:pt>
                <c:pt idx="290">
                  <c:v>288,959</c:v>
                </c:pt>
                <c:pt idx="291">
                  <c:v>289,918</c:v>
                </c:pt>
                <c:pt idx="292">
                  <c:v>290,877</c:v>
                </c:pt>
                <c:pt idx="293">
                  <c:v>291,999</c:v>
                </c:pt>
                <c:pt idx="294">
                  <c:v>292,959</c:v>
                </c:pt>
                <c:pt idx="295">
                  <c:v>293,918</c:v>
                </c:pt>
                <c:pt idx="296">
                  <c:v>294,878</c:v>
                </c:pt>
                <c:pt idx="297">
                  <c:v>295,999</c:v>
                </c:pt>
                <c:pt idx="298">
                  <c:v>296,959</c:v>
                </c:pt>
                <c:pt idx="299">
                  <c:v>297,918</c:v>
                </c:pt>
                <c:pt idx="300">
                  <c:v>298,878</c:v>
                </c:pt>
                <c:pt idx="301">
                  <c:v>299,997</c:v>
                </c:pt>
                <c:pt idx="302">
                  <c:v>300,959</c:v>
                </c:pt>
                <c:pt idx="303">
                  <c:v>301,918</c:v>
                </c:pt>
                <c:pt idx="304">
                  <c:v>302,878</c:v>
                </c:pt>
                <c:pt idx="305">
                  <c:v>303,999</c:v>
                </c:pt>
                <c:pt idx="306">
                  <c:v>304,957</c:v>
                </c:pt>
                <c:pt idx="307">
                  <c:v>305,918</c:v>
                </c:pt>
                <c:pt idx="308">
                  <c:v>306,877</c:v>
                </c:pt>
                <c:pt idx="309">
                  <c:v>307,999</c:v>
                </c:pt>
                <c:pt idx="310">
                  <c:v>308,959</c:v>
                </c:pt>
                <c:pt idx="311">
                  <c:v>309,918</c:v>
                </c:pt>
                <c:pt idx="312">
                  <c:v>310,878</c:v>
                </c:pt>
                <c:pt idx="313">
                  <c:v>311,999</c:v>
                </c:pt>
                <c:pt idx="314">
                  <c:v>352,959</c:v>
                </c:pt>
                <c:pt idx="315">
                  <c:v>353,918</c:v>
                </c:pt>
                <c:pt idx="316">
                  <c:v>354,878</c:v>
                </c:pt>
                <c:pt idx="317">
                  <c:v>355,997</c:v>
                </c:pt>
                <c:pt idx="318">
                  <c:v>356,959</c:v>
                </c:pt>
                <c:pt idx="319">
                  <c:v>357,918</c:v>
                </c:pt>
                <c:pt idx="320">
                  <c:v>358,878</c:v>
                </c:pt>
                <c:pt idx="321">
                  <c:v>359,997</c:v>
                </c:pt>
                <c:pt idx="322">
                  <c:v>360,957</c:v>
                </c:pt>
                <c:pt idx="323">
                  <c:v>361,918</c:v>
                </c:pt>
                <c:pt idx="324">
                  <c:v>362,877</c:v>
                </c:pt>
                <c:pt idx="325">
                  <c:v>363,999</c:v>
                </c:pt>
                <c:pt idx="326">
                  <c:v>364,959</c:v>
                </c:pt>
                <c:pt idx="327">
                  <c:v>365,918</c:v>
                </c:pt>
                <c:pt idx="328">
                  <c:v>366,878</c:v>
                </c:pt>
                <c:pt idx="329">
                  <c:v>367,999</c:v>
                </c:pt>
                <c:pt idx="330">
                  <c:v>368,959</c:v>
                </c:pt>
                <c:pt idx="331">
                  <c:v>369,918</c:v>
                </c:pt>
                <c:pt idx="332">
                  <c:v>370,878</c:v>
                </c:pt>
                <c:pt idx="333">
                  <c:v>371,999</c:v>
                </c:pt>
                <c:pt idx="334">
                  <c:v>372,800</c:v>
                </c:pt>
                <c:pt idx="335">
                  <c:v>373,918</c:v>
                </c:pt>
                <c:pt idx="336">
                  <c:v>374,878</c:v>
                </c:pt>
                <c:pt idx="337">
                  <c:v>375,997</c:v>
                </c:pt>
                <c:pt idx="338">
                  <c:v>376,957</c:v>
                </c:pt>
                <c:pt idx="339">
                  <c:v>377,918</c:v>
                </c:pt>
                <c:pt idx="340">
                  <c:v>378,877</c:v>
                </c:pt>
                <c:pt idx="341">
                  <c:v>379,999</c:v>
                </c:pt>
                <c:pt idx="342">
                  <c:v>380,959</c:v>
                </c:pt>
                <c:pt idx="343">
                  <c:v>381,918</c:v>
                </c:pt>
                <c:pt idx="344">
                  <c:v>382,877</c:v>
                </c:pt>
                <c:pt idx="345">
                  <c:v>383,837</c:v>
                </c:pt>
                <c:pt idx="346">
                  <c:v>384,959</c:v>
                </c:pt>
                <c:pt idx="347">
                  <c:v>385,918</c:v>
                </c:pt>
                <c:pt idx="348">
                  <c:v>386,878</c:v>
                </c:pt>
                <c:pt idx="349">
                  <c:v>387,999</c:v>
                </c:pt>
                <c:pt idx="350">
                  <c:v>388,959</c:v>
                </c:pt>
                <c:pt idx="351">
                  <c:v>389,918</c:v>
                </c:pt>
                <c:pt idx="352">
                  <c:v>390,878</c:v>
                </c:pt>
                <c:pt idx="353">
                  <c:v>391,839</c:v>
                </c:pt>
                <c:pt idx="354">
                  <c:v>392,957</c:v>
                </c:pt>
                <c:pt idx="355">
                  <c:v>393,918</c:v>
                </c:pt>
                <c:pt idx="356">
                  <c:v>394,878</c:v>
                </c:pt>
                <c:pt idx="357">
                  <c:v>395,999</c:v>
                </c:pt>
                <c:pt idx="358">
                  <c:v>396,957</c:v>
                </c:pt>
                <c:pt idx="359">
                  <c:v>397,918</c:v>
                </c:pt>
                <c:pt idx="360">
                  <c:v>398,877</c:v>
                </c:pt>
                <c:pt idx="361">
                  <c:v>399,999</c:v>
                </c:pt>
                <c:pt idx="362">
                  <c:v>400,959</c:v>
                </c:pt>
                <c:pt idx="363">
                  <c:v>401,918</c:v>
                </c:pt>
                <c:pt idx="364">
                  <c:v>402,878</c:v>
                </c:pt>
                <c:pt idx="365">
                  <c:v>403,999</c:v>
                </c:pt>
                <c:pt idx="366">
                  <c:v>404,959</c:v>
                </c:pt>
                <c:pt idx="367">
                  <c:v>405,918</c:v>
                </c:pt>
                <c:pt idx="368">
                  <c:v>406,878</c:v>
                </c:pt>
                <c:pt idx="369">
                  <c:v>407,997</c:v>
                </c:pt>
                <c:pt idx="370">
                  <c:v>408,957</c:v>
                </c:pt>
                <c:pt idx="371">
                  <c:v>409,918</c:v>
                </c:pt>
                <c:pt idx="372">
                  <c:v>410,878</c:v>
                </c:pt>
                <c:pt idx="373">
                  <c:v>411,997</c:v>
                </c:pt>
                <c:pt idx="374">
                  <c:v>452,957</c:v>
                </c:pt>
                <c:pt idx="375">
                  <c:v>453,918</c:v>
                </c:pt>
                <c:pt idx="376">
                  <c:v>461,918</c:v>
                </c:pt>
              </c:strCache>
            </c:strRef>
          </c:xVal>
          <c:yVal>
            <c:numRef>
              <c:f>Sheet1!$J:$J</c:f>
              <c:numCache>
                <c:formatCode>0.000</c:formatCode>
                <c:ptCount val="1048576"/>
                <c:pt idx="0" formatCode="General">
                  <c:v>0</c:v>
                </c:pt>
                <c:pt idx="1">
                  <c:v>0.31799999999998441</c:v>
                </c:pt>
                <c:pt idx="2">
                  <c:v>0.33699999999998997</c:v>
                </c:pt>
                <c:pt idx="3">
                  <c:v>0.29000000000002046</c:v>
                </c:pt>
                <c:pt idx="4">
                  <c:v>0.37799999999998662</c:v>
                </c:pt>
                <c:pt idx="5">
                  <c:v>0.35699999999997162</c:v>
                </c:pt>
                <c:pt idx="6">
                  <c:v>0.30700000000001637</c:v>
                </c:pt>
                <c:pt idx="7">
                  <c:v>0.40599999999994979</c:v>
                </c:pt>
                <c:pt idx="8">
                  <c:v>0.37500000000000033</c:v>
                </c:pt>
                <c:pt idx="9">
                  <c:v>0.43100000000004046</c:v>
                </c:pt>
                <c:pt idx="10">
                  <c:v>0.34100000000000846</c:v>
                </c:pt>
                <c:pt idx="11">
                  <c:v>0.34899999999999026</c:v>
                </c:pt>
                <c:pt idx="12">
                  <c:v>1.2149999999999732</c:v>
                </c:pt>
                <c:pt idx="13">
                  <c:v>4.4770000000000323</c:v>
                </c:pt>
                <c:pt idx="14">
                  <c:v>5.0979999999999555</c:v>
                </c:pt>
                <c:pt idx="15">
                  <c:v>5.7899999999999698</c:v>
                </c:pt>
                <c:pt idx="16">
                  <c:v>5.9300000000000104</c:v>
                </c:pt>
                <c:pt idx="17">
                  <c:v>6.1889999999999654</c:v>
                </c:pt>
                <c:pt idx="18">
                  <c:v>6.2309999999999954</c:v>
                </c:pt>
                <c:pt idx="19">
                  <c:v>6.2039999999999509</c:v>
                </c:pt>
                <c:pt idx="20">
                  <c:v>6.3090000000000304</c:v>
                </c:pt>
                <c:pt idx="21">
                  <c:v>5.228999999999985</c:v>
                </c:pt>
                <c:pt idx="22">
                  <c:v>5.7690000000000063</c:v>
                </c:pt>
                <c:pt idx="23">
                  <c:v>5.5649999999999915</c:v>
                </c:pt>
                <c:pt idx="24">
                  <c:v>5.3739999999999704</c:v>
                </c:pt>
                <c:pt idx="25">
                  <c:v>5.6699999999999555</c:v>
                </c:pt>
                <c:pt idx="26">
                  <c:v>5.2580000000000382</c:v>
                </c:pt>
                <c:pt idx="27">
                  <c:v>5.4460000000000317</c:v>
                </c:pt>
                <c:pt idx="28">
                  <c:v>5.1230000000000455</c:v>
                </c:pt>
                <c:pt idx="29">
                  <c:v>3.1879999999999882</c:v>
                </c:pt>
                <c:pt idx="30">
                  <c:v>5.4580000000000304</c:v>
                </c:pt>
                <c:pt idx="31">
                  <c:v>5.2270000000000305</c:v>
                </c:pt>
                <c:pt idx="32">
                  <c:v>5.2860000000000014</c:v>
                </c:pt>
                <c:pt idx="33">
                  <c:v>5.2240000000000455</c:v>
                </c:pt>
                <c:pt idx="34">
                  <c:v>5.1589999999999865</c:v>
                </c:pt>
                <c:pt idx="35">
                  <c:v>5.2579999999999805</c:v>
                </c:pt>
                <c:pt idx="36">
                  <c:v>5.2470000000000141</c:v>
                </c:pt>
                <c:pt idx="37">
                  <c:v>5.1589999999999865</c:v>
                </c:pt>
                <c:pt idx="38">
                  <c:v>5.0589999999999691</c:v>
                </c:pt>
                <c:pt idx="39">
                  <c:v>5.0860000000000127</c:v>
                </c:pt>
                <c:pt idx="40">
                  <c:v>5.1139999999999759</c:v>
                </c:pt>
                <c:pt idx="41">
                  <c:v>5.0929999999999609</c:v>
                </c:pt>
                <c:pt idx="42">
                  <c:v>4.9060000000000104</c:v>
                </c:pt>
                <c:pt idx="43">
                  <c:v>5.0430000000000064</c:v>
                </c:pt>
                <c:pt idx="44">
                  <c:v>5.2459999999999809</c:v>
                </c:pt>
                <c:pt idx="45">
                  <c:v>5.4409999999999794</c:v>
                </c:pt>
                <c:pt idx="46">
                  <c:v>5.4010000000000113</c:v>
                </c:pt>
                <c:pt idx="47">
                  <c:v>5.2980000000000018</c:v>
                </c:pt>
                <c:pt idx="48">
                  <c:v>5.4090000000000504</c:v>
                </c:pt>
                <c:pt idx="49">
                  <c:v>5.3029999999999955</c:v>
                </c:pt>
                <c:pt idx="50">
                  <c:v>5.3380000000000223</c:v>
                </c:pt>
                <c:pt idx="51">
                  <c:v>5.2900000000000214</c:v>
                </c:pt>
                <c:pt idx="52">
                  <c:v>5.2529999999999859</c:v>
                </c:pt>
                <c:pt idx="53">
                  <c:v>5.2640000000000065</c:v>
                </c:pt>
                <c:pt idx="54">
                  <c:v>5.3369999999999891</c:v>
                </c:pt>
                <c:pt idx="55">
                  <c:v>5.1779999999999955</c:v>
                </c:pt>
                <c:pt idx="56">
                  <c:v>5.1870000000000065</c:v>
                </c:pt>
                <c:pt idx="57">
                  <c:v>5.0639999999999654</c:v>
                </c:pt>
                <c:pt idx="58">
                  <c:v>5.1099999999999568</c:v>
                </c:pt>
                <c:pt idx="59">
                  <c:v>5.021000000000015</c:v>
                </c:pt>
                <c:pt idx="60">
                  <c:v>4.9689999999999941</c:v>
                </c:pt>
                <c:pt idx="61">
                  <c:v>4.728999999999985</c:v>
                </c:pt>
                <c:pt idx="62">
                  <c:v>4.7609999999999673</c:v>
                </c:pt>
                <c:pt idx="63">
                  <c:v>4.6819999999999595</c:v>
                </c:pt>
                <c:pt idx="64">
                  <c:v>4.9389999999999707</c:v>
                </c:pt>
                <c:pt idx="65">
                  <c:v>8.5240000000000009</c:v>
                </c:pt>
                <c:pt idx="66">
                  <c:v>7.8570000000000277</c:v>
                </c:pt>
                <c:pt idx="67">
                  <c:v>10.129000000000019</c:v>
                </c:pt>
                <c:pt idx="68">
                  <c:v>11.866000000000007</c:v>
                </c:pt>
                <c:pt idx="69">
                  <c:v>12.498000000000001</c:v>
                </c:pt>
                <c:pt idx="70">
                  <c:v>13.171000000000001</c:v>
                </c:pt>
                <c:pt idx="71">
                  <c:v>13.695</c:v>
                </c:pt>
                <c:pt idx="72">
                  <c:v>13.629000000000019</c:v>
                </c:pt>
                <c:pt idx="73">
                  <c:v>13.988</c:v>
                </c:pt>
                <c:pt idx="74">
                  <c:v>13.887999999999987</c:v>
                </c:pt>
                <c:pt idx="75">
                  <c:v>14.106000000000002</c:v>
                </c:pt>
                <c:pt idx="76">
                  <c:v>13.962000000000003</c:v>
                </c:pt>
                <c:pt idx="77">
                  <c:v>14.041</c:v>
                </c:pt>
                <c:pt idx="78">
                  <c:v>14.012</c:v>
                </c:pt>
                <c:pt idx="79">
                  <c:v>14.098000000000013</c:v>
                </c:pt>
                <c:pt idx="80">
                  <c:v>13.923000000000002</c:v>
                </c:pt>
                <c:pt idx="81">
                  <c:v>13.918999999999984</c:v>
                </c:pt>
                <c:pt idx="82">
                  <c:v>13.67199999999997</c:v>
                </c:pt>
                <c:pt idx="83">
                  <c:v>13.801000000000002</c:v>
                </c:pt>
                <c:pt idx="84">
                  <c:v>13.884000000000016</c:v>
                </c:pt>
                <c:pt idx="85">
                  <c:v>11.385999999999985</c:v>
                </c:pt>
                <c:pt idx="86">
                  <c:v>11.038000000000011</c:v>
                </c:pt>
                <c:pt idx="87">
                  <c:v>9.696000000000021</c:v>
                </c:pt>
                <c:pt idx="88">
                  <c:v>9.8229999999999951</c:v>
                </c:pt>
                <c:pt idx="89">
                  <c:v>10.00200000000002</c:v>
                </c:pt>
                <c:pt idx="90">
                  <c:v>9.5090000000000146</c:v>
                </c:pt>
                <c:pt idx="91">
                  <c:v>9.7769999999999868</c:v>
                </c:pt>
                <c:pt idx="92">
                  <c:v>9.9010000000000105</c:v>
                </c:pt>
                <c:pt idx="93">
                  <c:v>9.9560000000000208</c:v>
                </c:pt>
                <c:pt idx="94">
                  <c:v>10.074000000000012</c:v>
                </c:pt>
                <c:pt idx="95">
                  <c:v>9.7109999999999577</c:v>
                </c:pt>
                <c:pt idx="96">
                  <c:v>10.789000000000044</c:v>
                </c:pt>
                <c:pt idx="97">
                  <c:v>9.9389999999999645</c:v>
                </c:pt>
                <c:pt idx="98">
                  <c:v>9.321000000000021</c:v>
                </c:pt>
                <c:pt idx="99">
                  <c:v>7.1170000000000133</c:v>
                </c:pt>
                <c:pt idx="100">
                  <c:v>5.8520000000000305</c:v>
                </c:pt>
                <c:pt idx="101">
                  <c:v>5.0229999999999677</c:v>
                </c:pt>
                <c:pt idx="102">
                  <c:v>4.5169999999999959</c:v>
                </c:pt>
                <c:pt idx="103">
                  <c:v>4.2889999999999873</c:v>
                </c:pt>
                <c:pt idx="104">
                  <c:v>3.9800000000000182</c:v>
                </c:pt>
                <c:pt idx="105">
                  <c:v>3.9350000000000023</c:v>
                </c:pt>
                <c:pt idx="106">
                  <c:v>4.0009999999999764</c:v>
                </c:pt>
                <c:pt idx="107">
                  <c:v>3.9120000000000337</c:v>
                </c:pt>
                <c:pt idx="108">
                  <c:v>3.9529999999999728</c:v>
                </c:pt>
                <c:pt idx="109">
                  <c:v>3.9199999999999577</c:v>
                </c:pt>
                <c:pt idx="110">
                  <c:v>4.0559999999999805</c:v>
                </c:pt>
                <c:pt idx="111">
                  <c:v>4.0120000000000005</c:v>
                </c:pt>
                <c:pt idx="112">
                  <c:v>3.9890000000000332</c:v>
                </c:pt>
                <c:pt idx="113">
                  <c:v>5.5180000000000291</c:v>
                </c:pt>
                <c:pt idx="114">
                  <c:v>7.7560000000000304</c:v>
                </c:pt>
                <c:pt idx="115">
                  <c:v>10.521000000000015</c:v>
                </c:pt>
                <c:pt idx="116">
                  <c:v>11.23399999999998</c:v>
                </c:pt>
                <c:pt idx="117">
                  <c:v>12.111000000000001</c:v>
                </c:pt>
                <c:pt idx="118">
                  <c:v>12.234000000000027</c:v>
                </c:pt>
                <c:pt idx="119">
                  <c:v>12.479999999999977</c:v>
                </c:pt>
                <c:pt idx="120">
                  <c:v>12.63900000000001</c:v>
                </c:pt>
                <c:pt idx="121">
                  <c:v>12.435000000000002</c:v>
                </c:pt>
                <c:pt idx="122">
                  <c:v>10.33200000000005</c:v>
                </c:pt>
                <c:pt idx="123">
                  <c:v>10.714999999999975</c:v>
                </c:pt>
                <c:pt idx="124">
                  <c:v>10.305000000000017</c:v>
                </c:pt>
                <c:pt idx="125">
                  <c:v>8.8380000000000187</c:v>
                </c:pt>
                <c:pt idx="126">
                  <c:v>9.6070000000000206</c:v>
                </c:pt>
                <c:pt idx="127">
                  <c:v>9.3900000000000023</c:v>
                </c:pt>
                <c:pt idx="128">
                  <c:v>9.5199999999999942</c:v>
                </c:pt>
                <c:pt idx="129">
                  <c:v>9.1469999999999967</c:v>
                </c:pt>
                <c:pt idx="130">
                  <c:v>9.0850000000000364</c:v>
                </c:pt>
                <c:pt idx="131">
                  <c:v>9.0539999999999843</c:v>
                </c:pt>
                <c:pt idx="132">
                  <c:v>8.9570000000000007</c:v>
                </c:pt>
                <c:pt idx="133">
                  <c:v>9.5100000000000016</c:v>
                </c:pt>
                <c:pt idx="134">
                  <c:v>9.6230000000000011</c:v>
                </c:pt>
                <c:pt idx="135">
                  <c:v>9.5799999999999983</c:v>
                </c:pt>
                <c:pt idx="136">
                  <c:v>11.154000000000002</c:v>
                </c:pt>
                <c:pt idx="137">
                  <c:v>10.466000000000019</c:v>
                </c:pt>
                <c:pt idx="138">
                  <c:v>11.987000000000023</c:v>
                </c:pt>
                <c:pt idx="139">
                  <c:v>13.24799999999999</c:v>
                </c:pt>
                <c:pt idx="140">
                  <c:v>14.331000000000017</c:v>
                </c:pt>
                <c:pt idx="141">
                  <c:v>14.866000000000007</c:v>
                </c:pt>
                <c:pt idx="142">
                  <c:v>15.329000000000018</c:v>
                </c:pt>
                <c:pt idx="143">
                  <c:v>15.848000000000013</c:v>
                </c:pt>
                <c:pt idx="144">
                  <c:v>16.399999999999977</c:v>
                </c:pt>
                <c:pt idx="145">
                  <c:v>16.860999999999986</c:v>
                </c:pt>
                <c:pt idx="146">
                  <c:v>17.031000000000027</c:v>
                </c:pt>
                <c:pt idx="147">
                  <c:v>17.089999999999954</c:v>
                </c:pt>
                <c:pt idx="148">
                  <c:v>17.369000000000028</c:v>
                </c:pt>
                <c:pt idx="149">
                  <c:v>17.30800000000005</c:v>
                </c:pt>
                <c:pt idx="150">
                  <c:v>17.288999999999966</c:v>
                </c:pt>
                <c:pt idx="151">
                  <c:v>17.341999999999985</c:v>
                </c:pt>
                <c:pt idx="152">
                  <c:v>17.385000000000026</c:v>
                </c:pt>
                <c:pt idx="153">
                  <c:v>17.418999999999983</c:v>
                </c:pt>
                <c:pt idx="154">
                  <c:v>17.553999999999974</c:v>
                </c:pt>
                <c:pt idx="155">
                  <c:v>17.511000000000031</c:v>
                </c:pt>
                <c:pt idx="156">
                  <c:v>17.543000000000006</c:v>
                </c:pt>
                <c:pt idx="157">
                  <c:v>17.674000000000035</c:v>
                </c:pt>
                <c:pt idx="158">
                  <c:v>17.685000000000002</c:v>
                </c:pt>
                <c:pt idx="159">
                  <c:v>17.979999999999997</c:v>
                </c:pt>
                <c:pt idx="160">
                  <c:v>18.05400000000003</c:v>
                </c:pt>
                <c:pt idx="161">
                  <c:v>17.998999999999945</c:v>
                </c:pt>
                <c:pt idx="162">
                  <c:v>18.161000000000001</c:v>
                </c:pt>
                <c:pt idx="163">
                  <c:v>18.062000000000012</c:v>
                </c:pt>
                <c:pt idx="164">
                  <c:v>18.069999999999986</c:v>
                </c:pt>
                <c:pt idx="165">
                  <c:v>18.043000000000006</c:v>
                </c:pt>
                <c:pt idx="166">
                  <c:v>18.19600000000003</c:v>
                </c:pt>
                <c:pt idx="167">
                  <c:v>18.281000000000006</c:v>
                </c:pt>
                <c:pt idx="168">
                  <c:v>18.168999999999983</c:v>
                </c:pt>
                <c:pt idx="169">
                  <c:v>17.979000000000042</c:v>
                </c:pt>
                <c:pt idx="170">
                  <c:v>17.69399999999996</c:v>
                </c:pt>
                <c:pt idx="171">
                  <c:v>17.591999999999985</c:v>
                </c:pt>
                <c:pt idx="172">
                  <c:v>17.763999999999928</c:v>
                </c:pt>
                <c:pt idx="173">
                  <c:v>18.011000000000031</c:v>
                </c:pt>
                <c:pt idx="174">
                  <c:v>18.038000000000011</c:v>
                </c:pt>
                <c:pt idx="175">
                  <c:v>18.180999999999983</c:v>
                </c:pt>
                <c:pt idx="176">
                  <c:v>18.093999999999987</c:v>
                </c:pt>
                <c:pt idx="177">
                  <c:v>18.156000000000027</c:v>
                </c:pt>
                <c:pt idx="178">
                  <c:v>18.230999999999987</c:v>
                </c:pt>
                <c:pt idx="179">
                  <c:v>18.291999999999973</c:v>
                </c:pt>
                <c:pt idx="180">
                  <c:v>18.348000000000013</c:v>
                </c:pt>
                <c:pt idx="181">
                  <c:v>18.299000000000028</c:v>
                </c:pt>
                <c:pt idx="182">
                  <c:v>18.285999999999973</c:v>
                </c:pt>
                <c:pt idx="183">
                  <c:v>18.720000000000027</c:v>
                </c:pt>
                <c:pt idx="184">
                  <c:v>18.930000000000007</c:v>
                </c:pt>
                <c:pt idx="185">
                  <c:v>18.694999999999993</c:v>
                </c:pt>
                <c:pt idx="186">
                  <c:v>13.658000000000015</c:v>
                </c:pt>
                <c:pt idx="187">
                  <c:v>9.9500000000000508</c:v>
                </c:pt>
                <c:pt idx="188">
                  <c:v>8.2049999999999841</c:v>
                </c:pt>
                <c:pt idx="189">
                  <c:v>7.0209999999999555</c:v>
                </c:pt>
                <c:pt idx="190">
                  <c:v>6.1850000000000005</c:v>
                </c:pt>
                <c:pt idx="191">
                  <c:v>5.6030000000000086</c:v>
                </c:pt>
                <c:pt idx="192">
                  <c:v>5.2109999999999559</c:v>
                </c:pt>
                <c:pt idx="193">
                  <c:v>4.7890000000000494</c:v>
                </c:pt>
                <c:pt idx="194">
                  <c:v>4.5699999999999905</c:v>
                </c:pt>
                <c:pt idx="195">
                  <c:v>4.0730000000000404</c:v>
                </c:pt>
                <c:pt idx="196">
                  <c:v>3.9879999999999995</c:v>
                </c:pt>
                <c:pt idx="197">
                  <c:v>3.5849999999999795</c:v>
                </c:pt>
                <c:pt idx="198">
                  <c:v>3.5020000000000087</c:v>
                </c:pt>
                <c:pt idx="199">
                  <c:v>2.9180000000000064</c:v>
                </c:pt>
                <c:pt idx="200">
                  <c:v>0.18799999999998843</c:v>
                </c:pt>
                <c:pt idx="201">
                  <c:v>0.132000000000005</c:v>
                </c:pt>
                <c:pt idx="202">
                  <c:v>0.2680000000000291</c:v>
                </c:pt>
                <c:pt idx="203">
                  <c:v>0.42400000000003502</c:v>
                </c:pt>
                <c:pt idx="204">
                  <c:v>0.24599999999998107</c:v>
                </c:pt>
                <c:pt idx="205">
                  <c:v>0.57200000000000273</c:v>
                </c:pt>
                <c:pt idx="206">
                  <c:v>0.53699999999997772</c:v>
                </c:pt>
                <c:pt idx="207">
                  <c:v>0.68299999999999306</c:v>
                </c:pt>
                <c:pt idx="208">
                  <c:v>0.68000000000000715</c:v>
                </c:pt>
                <c:pt idx="209">
                  <c:v>0.64800000000002533</c:v>
                </c:pt>
                <c:pt idx="210">
                  <c:v>0.61200000000002364</c:v>
                </c:pt>
                <c:pt idx="211">
                  <c:v>0.56099999999997863</c:v>
                </c:pt>
                <c:pt idx="212">
                  <c:v>0.56099999999997863</c:v>
                </c:pt>
                <c:pt idx="213">
                  <c:v>0.6700000000000168</c:v>
                </c:pt>
                <c:pt idx="214">
                  <c:v>0.55799999999999272</c:v>
                </c:pt>
                <c:pt idx="215">
                  <c:v>0.63499999999999168</c:v>
                </c:pt>
                <c:pt idx="216">
                  <c:v>0.64699999999999225</c:v>
                </c:pt>
                <c:pt idx="217">
                  <c:v>0.57300000000003593</c:v>
                </c:pt>
                <c:pt idx="218">
                  <c:v>0.58799999999996511</c:v>
                </c:pt>
                <c:pt idx="219">
                  <c:v>0.60099999999999965</c:v>
                </c:pt>
                <c:pt idx="220">
                  <c:v>0.59399999999999442</c:v>
                </c:pt>
                <c:pt idx="221">
                  <c:v>0.6359999999999677</c:v>
                </c:pt>
                <c:pt idx="222">
                  <c:v>0.60300000000000864</c:v>
                </c:pt>
                <c:pt idx="223">
                  <c:v>0.57699999999999863</c:v>
                </c:pt>
                <c:pt idx="224">
                  <c:v>0.58100000000001761</c:v>
                </c:pt>
                <c:pt idx="225">
                  <c:v>0.46099999999995656</c:v>
                </c:pt>
                <c:pt idx="226">
                  <c:v>0.59600000000000364</c:v>
                </c:pt>
                <c:pt idx="227">
                  <c:v>0.54700000000002569</c:v>
                </c:pt>
                <c:pt idx="228">
                  <c:v>0.52300000000002467</c:v>
                </c:pt>
                <c:pt idx="229">
                  <c:v>0.53300000000001568</c:v>
                </c:pt>
                <c:pt idx="230">
                  <c:v>0.48300000000000431</c:v>
                </c:pt>
                <c:pt idx="231">
                  <c:v>0.55799999999999272</c:v>
                </c:pt>
                <c:pt idx="232">
                  <c:v>0.52300000000002467</c:v>
                </c:pt>
                <c:pt idx="233">
                  <c:v>0.66700000000003079</c:v>
                </c:pt>
                <c:pt idx="234">
                  <c:v>0.54900000000003502</c:v>
                </c:pt>
                <c:pt idx="235">
                  <c:v>0.48500000000001381</c:v>
                </c:pt>
                <c:pt idx="236">
                  <c:v>0.62500000000000078</c:v>
                </c:pt>
                <c:pt idx="237">
                  <c:v>0.49700000000001432</c:v>
                </c:pt>
                <c:pt idx="238">
                  <c:v>0.47199999999998055</c:v>
                </c:pt>
                <c:pt idx="239">
                  <c:v>0.60199999999997611</c:v>
                </c:pt>
                <c:pt idx="240">
                  <c:v>0.61200000000002364</c:v>
                </c:pt>
                <c:pt idx="241">
                  <c:v>0.56299999999998862</c:v>
                </c:pt>
                <c:pt idx="242">
                  <c:v>0.5750000000000457</c:v>
                </c:pt>
                <c:pt idx="243">
                  <c:v>0.58800000000002262</c:v>
                </c:pt>
                <c:pt idx="244">
                  <c:v>0.64600000000001578</c:v>
                </c:pt>
                <c:pt idx="245">
                  <c:v>0.57200000000000273</c:v>
                </c:pt>
                <c:pt idx="246">
                  <c:v>0.61700000000001864</c:v>
                </c:pt>
                <c:pt idx="247">
                  <c:v>0.57699999999999863</c:v>
                </c:pt>
                <c:pt idx="248">
                  <c:v>0.47699999999997611</c:v>
                </c:pt>
                <c:pt idx="249">
                  <c:v>0.54500000000001592</c:v>
                </c:pt>
                <c:pt idx="250">
                  <c:v>0.57600000000002183</c:v>
                </c:pt>
                <c:pt idx="251">
                  <c:v>0.50599999999997181</c:v>
                </c:pt>
                <c:pt idx="252">
                  <c:v>0.5110000000000241</c:v>
                </c:pt>
                <c:pt idx="253">
                  <c:v>0.55699999999995953</c:v>
                </c:pt>
                <c:pt idx="254">
                  <c:v>0.49599999999998162</c:v>
                </c:pt>
                <c:pt idx="255">
                  <c:v>0.59799999999995601</c:v>
                </c:pt>
                <c:pt idx="256">
                  <c:v>0.53399999999999181</c:v>
                </c:pt>
                <c:pt idx="257">
                  <c:v>0.54000000000002069</c:v>
                </c:pt>
                <c:pt idx="258">
                  <c:v>0.58100000000001761</c:v>
                </c:pt>
                <c:pt idx="259">
                  <c:v>0.61900000000002864</c:v>
                </c:pt>
                <c:pt idx="260">
                  <c:v>0.54000000000002069</c:v>
                </c:pt>
                <c:pt idx="261">
                  <c:v>0.56299999999998862</c:v>
                </c:pt>
                <c:pt idx="262">
                  <c:v>0.5360000000000017</c:v>
                </c:pt>
                <c:pt idx="263">
                  <c:v>0.5529999999999976</c:v>
                </c:pt>
                <c:pt idx="264">
                  <c:v>0.62900000000001965</c:v>
                </c:pt>
                <c:pt idx="265">
                  <c:v>0.62999999999999623</c:v>
                </c:pt>
                <c:pt idx="266">
                  <c:v>0.52799999999996317</c:v>
                </c:pt>
                <c:pt idx="267">
                  <c:v>0.48299999999994808</c:v>
                </c:pt>
                <c:pt idx="268">
                  <c:v>0.56499999999999773</c:v>
                </c:pt>
                <c:pt idx="269">
                  <c:v>0.62799999999998668</c:v>
                </c:pt>
                <c:pt idx="270">
                  <c:v>0.6589999999999927</c:v>
                </c:pt>
                <c:pt idx="271">
                  <c:v>0.81000000000000261</c:v>
                </c:pt>
                <c:pt idx="272">
                  <c:v>0.64599999999995861</c:v>
                </c:pt>
                <c:pt idx="273">
                  <c:v>0.6239999999999668</c:v>
                </c:pt>
                <c:pt idx="274">
                  <c:v>0.58499999999997965</c:v>
                </c:pt>
                <c:pt idx="275">
                  <c:v>0.56300000000004502</c:v>
                </c:pt>
                <c:pt idx="276">
                  <c:v>0.54200000000003001</c:v>
                </c:pt>
                <c:pt idx="277">
                  <c:v>0.63399999999995771</c:v>
                </c:pt>
                <c:pt idx="278">
                  <c:v>0.66899999999998361</c:v>
                </c:pt>
                <c:pt idx="279">
                  <c:v>0.60699999999997156</c:v>
                </c:pt>
                <c:pt idx="280">
                  <c:v>0.63700000000000123</c:v>
                </c:pt>
                <c:pt idx="281">
                  <c:v>0.5500000000000117</c:v>
                </c:pt>
                <c:pt idx="282">
                  <c:v>0.5459999999999926</c:v>
                </c:pt>
                <c:pt idx="283">
                  <c:v>0.69500000000005036</c:v>
                </c:pt>
                <c:pt idx="284">
                  <c:v>0.65500000000003034</c:v>
                </c:pt>
                <c:pt idx="285">
                  <c:v>0.5870000000000456</c:v>
                </c:pt>
                <c:pt idx="286">
                  <c:v>0.55400000000003069</c:v>
                </c:pt>
                <c:pt idx="287">
                  <c:v>0.61500000000000965</c:v>
                </c:pt>
                <c:pt idx="288">
                  <c:v>0.59799999999995601</c:v>
                </c:pt>
                <c:pt idx="289">
                  <c:v>0.65700000000003977</c:v>
                </c:pt>
                <c:pt idx="290">
                  <c:v>0.61700000000001864</c:v>
                </c:pt>
                <c:pt idx="291">
                  <c:v>0.65100000000001124</c:v>
                </c:pt>
                <c:pt idx="292">
                  <c:v>0.60700000000002774</c:v>
                </c:pt>
                <c:pt idx="293">
                  <c:v>0.64000000000004365</c:v>
                </c:pt>
                <c:pt idx="294">
                  <c:v>0.61500000000000965</c:v>
                </c:pt>
                <c:pt idx="295">
                  <c:v>0.66699999999997406</c:v>
                </c:pt>
                <c:pt idx="296">
                  <c:v>0.5080000000000382</c:v>
                </c:pt>
                <c:pt idx="297">
                  <c:v>0.56199999999995498</c:v>
                </c:pt>
                <c:pt idx="298">
                  <c:v>0.59099999999995101</c:v>
                </c:pt>
                <c:pt idx="299">
                  <c:v>0.64499999999998259</c:v>
                </c:pt>
                <c:pt idx="300">
                  <c:v>0.53699999999997772</c:v>
                </c:pt>
                <c:pt idx="301">
                  <c:v>0.5319999999999826</c:v>
                </c:pt>
                <c:pt idx="302">
                  <c:v>0.62100000000003774</c:v>
                </c:pt>
                <c:pt idx="303">
                  <c:v>0.4730000000000133</c:v>
                </c:pt>
                <c:pt idx="304">
                  <c:v>0.507000000000005</c:v>
                </c:pt>
                <c:pt idx="305">
                  <c:v>0.50200000000000955</c:v>
                </c:pt>
                <c:pt idx="306">
                  <c:v>0.5319999999999826</c:v>
                </c:pt>
                <c:pt idx="307">
                  <c:v>0.5389999999999876</c:v>
                </c:pt>
                <c:pt idx="308">
                  <c:v>0.61899999999997213</c:v>
                </c:pt>
                <c:pt idx="309">
                  <c:v>0.58699999999998942</c:v>
                </c:pt>
                <c:pt idx="310">
                  <c:v>0.5189999999999485</c:v>
                </c:pt>
                <c:pt idx="311">
                  <c:v>0.62900000000001965</c:v>
                </c:pt>
                <c:pt idx="312">
                  <c:v>0.57600000000002183</c:v>
                </c:pt>
                <c:pt idx="313">
                  <c:v>0.5179999999999727</c:v>
                </c:pt>
                <c:pt idx="314">
                  <c:v>0.46500000000003183</c:v>
                </c:pt>
                <c:pt idx="315">
                  <c:v>0.53300000000001568</c:v>
                </c:pt>
                <c:pt idx="316">
                  <c:v>0.56499999999999773</c:v>
                </c:pt>
                <c:pt idx="317">
                  <c:v>0.49299999999999566</c:v>
                </c:pt>
                <c:pt idx="318">
                  <c:v>0.66899999999998361</c:v>
                </c:pt>
                <c:pt idx="319">
                  <c:v>0.48599999999999066</c:v>
                </c:pt>
                <c:pt idx="320">
                  <c:v>0.51699999999999591</c:v>
                </c:pt>
                <c:pt idx="321">
                  <c:v>0.59599999999994668</c:v>
                </c:pt>
                <c:pt idx="322">
                  <c:v>0.58199999999999363</c:v>
                </c:pt>
                <c:pt idx="323">
                  <c:v>0.57200000000000273</c:v>
                </c:pt>
                <c:pt idx="324">
                  <c:v>0.57499999999998863</c:v>
                </c:pt>
                <c:pt idx="325">
                  <c:v>0.61799999999999566</c:v>
                </c:pt>
                <c:pt idx="326">
                  <c:v>0.57200000000000273</c:v>
                </c:pt>
                <c:pt idx="327">
                  <c:v>0.5430000000000067</c:v>
                </c:pt>
                <c:pt idx="328">
                  <c:v>0.5289999999999967</c:v>
                </c:pt>
                <c:pt idx="329">
                  <c:v>0.63600000000002477</c:v>
                </c:pt>
                <c:pt idx="330">
                  <c:v>0.63600000000002477</c:v>
                </c:pt>
                <c:pt idx="331">
                  <c:v>0.9069999999999826</c:v>
                </c:pt>
                <c:pt idx="332">
                  <c:v>0.49099999999998611</c:v>
                </c:pt>
                <c:pt idx="333">
                  <c:v>-4.0000000000190994E-3</c:v>
                </c:pt>
                <c:pt idx="334">
                  <c:v>1.899999999994862E-2</c:v>
                </c:pt>
                <c:pt idx="335">
                  <c:v>-1.0999999999967269E-2</c:v>
                </c:pt>
                <c:pt idx="336">
                  <c:v>8.699999999998928E-2</c:v>
                </c:pt>
                <c:pt idx="337">
                  <c:v>0.23300000000000409</c:v>
                </c:pt>
                <c:pt idx="338">
                  <c:v>0.29700000000002547</c:v>
                </c:pt>
                <c:pt idx="339">
                  <c:v>0.10200000000003229</c:v>
                </c:pt>
                <c:pt idx="340">
                  <c:v>0.14400000000000546</c:v>
                </c:pt>
                <c:pt idx="341">
                  <c:v>0.11799999999999496</c:v>
                </c:pt>
                <c:pt idx="342">
                  <c:v>0.13800000000003371</c:v>
                </c:pt>
                <c:pt idx="343">
                  <c:v>0.1069999999999709</c:v>
                </c:pt>
                <c:pt idx="344">
                  <c:v>4.1999999999973184E-2</c:v>
                </c:pt>
                <c:pt idx="345">
                  <c:v>0.18099999999998337</c:v>
                </c:pt>
                <c:pt idx="346">
                  <c:v>0.1029999999999518</c:v>
                </c:pt>
                <c:pt idx="347">
                  <c:v>8.699999999998928E-2</c:v>
                </c:pt>
                <c:pt idx="348">
                  <c:v>0.1099999999999568</c:v>
                </c:pt>
                <c:pt idx="349">
                  <c:v>0.10199999999997536</c:v>
                </c:pt>
                <c:pt idx="350">
                  <c:v>0.12999999999999562</c:v>
                </c:pt>
                <c:pt idx="351">
                  <c:v>0.13499999999999113</c:v>
                </c:pt>
                <c:pt idx="352">
                  <c:v>2.6999999999986798E-2</c:v>
                </c:pt>
                <c:pt idx="353">
                  <c:v>0.14300000000002921</c:v>
                </c:pt>
                <c:pt idx="354">
                  <c:v>0.12599999999997641</c:v>
                </c:pt>
                <c:pt idx="355">
                  <c:v>3.3999999999991808E-2</c:v>
                </c:pt>
                <c:pt idx="356">
                  <c:v>0.11700000000001869</c:v>
                </c:pt>
                <c:pt idx="357">
                  <c:v>8.8000000000022491E-2</c:v>
                </c:pt>
                <c:pt idx="358">
                  <c:v>0.20100000000002191</c:v>
                </c:pt>
                <c:pt idx="359">
                  <c:v>6.9999999999993304E-2</c:v>
                </c:pt>
                <c:pt idx="360">
                  <c:v>9.3000000000017805E-2</c:v>
                </c:pt>
                <c:pt idx="361">
                  <c:v>0.1279999999999859</c:v>
                </c:pt>
                <c:pt idx="362">
                  <c:v>7.7999999999974534E-2</c:v>
                </c:pt>
                <c:pt idx="363">
                  <c:v>0.11599999999998546</c:v>
                </c:pt>
                <c:pt idx="364">
                  <c:v>6.7000000000007345E-2</c:v>
                </c:pt>
                <c:pt idx="365">
                  <c:v>0.11399999999997586</c:v>
                </c:pt>
                <c:pt idx="366">
                  <c:v>0.14600000000001501</c:v>
                </c:pt>
                <c:pt idx="367">
                  <c:v>-1.0000000000331979E-3</c:v>
                </c:pt>
                <c:pt idx="368">
                  <c:v>0.17399999999997837</c:v>
                </c:pt>
                <c:pt idx="369">
                  <c:v>2.2000000000048221E-2</c:v>
                </c:pt>
                <c:pt idx="370">
                  <c:v>8.4999999999979717E-2</c:v>
                </c:pt>
                <c:pt idx="371">
                  <c:v>6.4999999999997837E-2</c:v>
                </c:pt>
                <c:pt idx="372">
                  <c:v>-1.0000000000047762E-2</c:v>
                </c:pt>
                <c:pt idx="373">
                  <c:v>0.132000000000005</c:v>
                </c:pt>
                <c:pt idx="374">
                  <c:v>7.6000000000021911E-2</c:v>
                </c:pt>
                <c:pt idx="375">
                  <c:v>9.1000000000008227E-2</c:v>
                </c:pt>
                <c:pt idx="376">
                  <c:v>6.7000000000007345E-2</c:v>
                </c:pt>
              </c:numCache>
            </c:numRef>
          </c:yVal>
        </c:ser>
        <c:axId val="133458176"/>
        <c:axId val="133468544"/>
      </c:scatterChart>
      <c:valAx>
        <c:axId val="133458176"/>
        <c:scaling>
          <c:orientation val="minMax"/>
          <c:max val="250"/>
          <c:min val="0"/>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 (s)</a:t>
                </a:r>
              </a:p>
            </c:rich>
          </c:tx>
          <c:layout/>
          <c:spPr>
            <a:noFill/>
            <a:ln>
              <a:noFill/>
            </a:ln>
            <a:effectLst/>
          </c:spPr>
        </c:title>
        <c:numFmt formatCode="0" sourceLinked="0"/>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33468544"/>
        <c:crosses val="autoZero"/>
        <c:crossBetween val="midCat"/>
        <c:majorUnit val="20"/>
        <c:minorUnit val="5"/>
      </c:valAx>
      <c:valAx>
        <c:axId val="133468544"/>
        <c:scaling>
          <c:orientation val="minMax"/>
          <c:min val="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DT (°C)</a:t>
                </a:r>
              </a:p>
            </c:rich>
          </c:tx>
          <c:layout/>
          <c:spPr>
            <a:noFill/>
            <a:ln>
              <a:noFill/>
            </a:ln>
            <a:effectLst/>
          </c:spPr>
        </c:title>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33458176"/>
        <c:crosses val="autoZero"/>
        <c:crossBetween val="midCat"/>
      </c:valAx>
      <c:spPr>
        <a:noFill/>
        <a:ln>
          <a:noFill/>
        </a:ln>
        <a:effectLst/>
      </c:spPr>
    </c:plotArea>
    <c:plotVisOnly val="1"/>
    <c:dispBlanksAs val="gap"/>
  </c:chart>
  <c:spPr>
    <a:noFill/>
    <a:ln>
      <a:noFill/>
    </a:ln>
    <a:effectLst/>
  </c:spPr>
  <c:txPr>
    <a:bodyPr/>
    <a:lstStyle/>
    <a:p>
      <a:pPr>
        <a:defRPr/>
      </a:pPr>
      <a:endParaRPr lang="it-IT"/>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0DA0F-B0E9-47FF-8B34-4EA3153F50B2}" type="datetimeFigureOut">
              <a:rPr lang="en-US" smtClean="0"/>
              <a:pPr/>
              <a:t>10/13/2016</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32897F-483A-4826-A458-96D6B1D4E28E}"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3B44A7-F2DA-402E-BCFE-BB5CFD620252}" type="slidenum">
              <a:rPr lang="en-GB" smtClean="0"/>
              <a:pPr/>
              <a:t>29</a:t>
            </a:fld>
            <a:endParaRPr lang="en-GB"/>
          </a:p>
        </p:txBody>
      </p:sp>
    </p:spTree>
    <p:extLst>
      <p:ext uri="{BB962C8B-B14F-4D97-AF65-F5344CB8AC3E}">
        <p14:creationId xmlns="" xmlns:p14="http://schemas.microsoft.com/office/powerpoint/2010/main" val="126533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B3B44A7-F2DA-402E-BCFE-BB5CFD620252}" type="slidenum">
              <a:rPr lang="en-GB" smtClean="0"/>
              <a:pPr/>
              <a:t>30</a:t>
            </a:fld>
            <a:endParaRPr lang="en-GB"/>
          </a:p>
        </p:txBody>
      </p:sp>
    </p:spTree>
    <p:extLst>
      <p:ext uri="{BB962C8B-B14F-4D97-AF65-F5344CB8AC3E}">
        <p14:creationId xmlns="" xmlns:p14="http://schemas.microsoft.com/office/powerpoint/2010/main" val="263197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79868FE3-F93B-43E9-B18F-7EB7AAD8CA1C}" type="datetimeFigureOut">
              <a:rPr lang="en-US" smtClean="0">
                <a:solidFill>
                  <a:srgbClr val="DBF5F9">
                    <a:shade val="90000"/>
                  </a:srgbClr>
                </a:solidFill>
              </a:rPr>
              <a:pPr/>
              <a:t>10/13/2016</a:t>
            </a:fld>
            <a:endParaRPr lang="en-US">
              <a:solidFill>
                <a:srgbClr val="DBF5F9">
                  <a:shade val="90000"/>
                </a:srgbClr>
              </a:solidFill>
            </a:endParaRPr>
          </a:p>
        </p:txBody>
      </p:sp>
      <p:sp>
        <p:nvSpPr>
          <p:cNvPr id="19" name="Segnaposto piè di pagina 18"/>
          <p:cNvSpPr>
            <a:spLocks noGrp="1"/>
          </p:cNvSpPr>
          <p:nvPr>
            <p:ph type="ftr" sz="quarter" idx="11"/>
          </p:nvPr>
        </p:nvSpPr>
        <p:spPr/>
        <p:txBody>
          <a:bodyPr/>
          <a:lstStyle/>
          <a:p>
            <a:endParaRPr lang="en-US">
              <a:solidFill>
                <a:srgbClr val="DBF5F9">
                  <a:shade val="90000"/>
                </a:srgbClr>
              </a:solidFill>
            </a:endParaRPr>
          </a:p>
        </p:txBody>
      </p:sp>
      <p:sp>
        <p:nvSpPr>
          <p:cNvPr id="27" name="Segnaposto numero diapositiva 26"/>
          <p:cNvSpPr>
            <a:spLocks noGrp="1"/>
          </p:cNvSpPr>
          <p:nvPr>
            <p:ph type="sldNum" sz="quarter" idx="12"/>
          </p:nvPr>
        </p:nvSpPr>
        <p:spPr/>
        <p:txBody>
          <a:bodyPr/>
          <a:lstStyle/>
          <a:p>
            <a:fld id="{9642D70F-2127-4F19-9259-AB6C8015DEB8}" type="slidenum">
              <a:rPr lang="en-US" smtClean="0">
                <a:solidFill>
                  <a:srgbClr val="DBF5F9">
                    <a:shade val="90000"/>
                  </a:srgbClr>
                </a:solidFill>
              </a:rPr>
              <a:pPr/>
              <a:t>‹N›</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9868FE3-F93B-43E9-B18F-7EB7AAD8CA1C}" type="datetimeFigureOut">
              <a:rPr lang="en-US" smtClean="0">
                <a:solidFill>
                  <a:srgbClr val="04617B">
                    <a:shade val="90000"/>
                  </a:srgbClr>
                </a:solidFill>
              </a:rPr>
              <a:pPr/>
              <a:t>10/13/2016</a:t>
            </a:fld>
            <a:endParaRPr lang="en-US">
              <a:solidFill>
                <a:srgbClr val="04617B">
                  <a:shade val="90000"/>
                </a:srgbClr>
              </a:solidFill>
            </a:endParaRPr>
          </a:p>
        </p:txBody>
      </p:sp>
      <p:sp>
        <p:nvSpPr>
          <p:cNvPr id="5" name="Segnaposto piè di pagina 4"/>
          <p:cNvSpPr>
            <a:spLocks noGrp="1"/>
          </p:cNvSpPr>
          <p:nvPr>
            <p:ph type="ftr" sz="quarter" idx="11"/>
          </p:nvPr>
        </p:nvSpPr>
        <p:spPr/>
        <p:txBody>
          <a:bodyPr/>
          <a:lstStyle/>
          <a:p>
            <a:endParaRPr lang="en-US">
              <a:solidFill>
                <a:srgbClr val="04617B">
                  <a:shade val="90000"/>
                </a:srgbClr>
              </a:solidFill>
            </a:endParaRPr>
          </a:p>
        </p:txBody>
      </p:sp>
      <p:sp>
        <p:nvSpPr>
          <p:cNvPr id="6" name="Segnaposto numero diapositiva 5"/>
          <p:cNvSpPr>
            <a:spLocks noGrp="1"/>
          </p:cNvSpPr>
          <p:nvPr>
            <p:ph type="sldNum" sz="quarter" idx="12"/>
          </p:nvPr>
        </p:nvSpPr>
        <p:spPr/>
        <p:txBody>
          <a:bodyPr/>
          <a:lstStyle/>
          <a:p>
            <a:fld id="{9642D70F-2127-4F19-9259-AB6C8015DEB8}" type="slidenum">
              <a:rPr lang="en-US" smtClean="0">
                <a:solidFill>
                  <a:srgbClr val="04617B">
                    <a:shade val="90000"/>
                  </a:srgbClr>
                </a:solidFill>
              </a:rPr>
              <a:pPr/>
              <a:t>‹N›</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9868FE3-F93B-43E9-B18F-7EB7AAD8CA1C}" type="datetimeFigureOut">
              <a:rPr lang="en-US" smtClean="0">
                <a:solidFill>
                  <a:srgbClr val="04617B">
                    <a:shade val="90000"/>
                  </a:srgbClr>
                </a:solidFill>
              </a:rPr>
              <a:pPr/>
              <a:t>10/13/2016</a:t>
            </a:fld>
            <a:endParaRPr lang="en-US">
              <a:solidFill>
                <a:srgbClr val="04617B">
                  <a:shade val="90000"/>
                </a:srgbClr>
              </a:solidFill>
            </a:endParaRPr>
          </a:p>
        </p:txBody>
      </p:sp>
      <p:sp>
        <p:nvSpPr>
          <p:cNvPr id="5" name="Segnaposto piè di pagina 4"/>
          <p:cNvSpPr>
            <a:spLocks noGrp="1"/>
          </p:cNvSpPr>
          <p:nvPr>
            <p:ph type="ftr" sz="quarter" idx="11"/>
          </p:nvPr>
        </p:nvSpPr>
        <p:spPr/>
        <p:txBody>
          <a:bodyPr/>
          <a:lstStyle/>
          <a:p>
            <a:endParaRPr lang="en-US">
              <a:solidFill>
                <a:srgbClr val="04617B">
                  <a:shade val="90000"/>
                </a:srgbClr>
              </a:solidFill>
            </a:endParaRPr>
          </a:p>
        </p:txBody>
      </p:sp>
      <p:sp>
        <p:nvSpPr>
          <p:cNvPr id="6" name="Segnaposto numero diapositiva 5"/>
          <p:cNvSpPr>
            <a:spLocks noGrp="1"/>
          </p:cNvSpPr>
          <p:nvPr>
            <p:ph type="sldNum" sz="quarter" idx="12"/>
          </p:nvPr>
        </p:nvSpPr>
        <p:spPr/>
        <p:txBody>
          <a:bodyPr/>
          <a:lstStyle/>
          <a:p>
            <a:fld id="{9642D70F-2127-4F19-9259-AB6C8015DEB8}" type="slidenum">
              <a:rPr lang="en-US" smtClean="0">
                <a:solidFill>
                  <a:srgbClr val="04617B">
                    <a:shade val="90000"/>
                  </a:srgbClr>
                </a:solidFill>
              </a:rPr>
              <a:pPr/>
              <a:t>‹N›</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420656"/>
          </a:xfrm>
        </p:spPr>
        <p:txBody>
          <a:bodyPr>
            <a:noAutofit/>
          </a:bodyPr>
          <a:lstStyle>
            <a:lvl1pPr>
              <a:defRPr sz="3200">
                <a:effectLst>
                  <a:outerShdw blurRad="38100" dist="38100" dir="2700000" algn="tl">
                    <a:srgbClr val="000000">
                      <a:alpha val="43137"/>
                    </a:srgbClr>
                  </a:outerShdw>
                </a:effectLst>
              </a:defRPr>
            </a:lvl1pPr>
          </a:lstStyle>
          <a:p>
            <a:r>
              <a:rPr kumimoji="0" lang="it-IT" dirty="0" smtClean="0"/>
              <a:t>Fare clic per modificare lo stile del titolo</a:t>
            </a:r>
            <a:endParaRPr kumimoji="0" lang="en-US" dirty="0"/>
          </a:p>
        </p:txBody>
      </p:sp>
      <p:sp>
        <p:nvSpPr>
          <p:cNvPr id="3" name="Segnaposto contenuto 2"/>
          <p:cNvSpPr>
            <a:spLocks noGrp="1"/>
          </p:cNvSpPr>
          <p:nvPr>
            <p:ph idx="1"/>
          </p:nvPr>
        </p:nvSpPr>
        <p:spPr>
          <a:xfrm>
            <a:off x="457200" y="1268760"/>
            <a:ext cx="8229600" cy="5055840"/>
          </a:xfrm>
        </p:spPr>
        <p:txBody>
          <a:body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pic>
        <p:nvPicPr>
          <p:cNvPr id="7" name="Immagine 6" descr="LOGO.tif"/>
          <p:cNvPicPr>
            <a:picLocks noChangeAspect="1"/>
          </p:cNvPicPr>
          <p:nvPr userDrawn="1"/>
        </p:nvPicPr>
        <p:blipFill>
          <a:blip r:embed="rId2" cstate="email"/>
          <a:stretch>
            <a:fillRect/>
          </a:stretch>
        </p:blipFill>
        <p:spPr>
          <a:xfrm>
            <a:off x="7558226" y="6359214"/>
            <a:ext cx="1118230" cy="360000"/>
          </a:xfrm>
          <a:prstGeom prst="rect">
            <a:avLst/>
          </a:prstGeom>
          <a:noFill/>
          <a:ln>
            <a:noFill/>
          </a:ln>
        </p:spPr>
      </p:pic>
      <p:pic>
        <p:nvPicPr>
          <p:cNvPr id="8" name="Immagine 7"/>
          <p:cNvPicPr/>
          <p:nvPr userDrawn="1"/>
        </p:nvPicPr>
        <p:blipFill>
          <a:blip r:embed="rId3" cstate="email"/>
          <a:srcRect/>
          <a:stretch>
            <a:fillRect/>
          </a:stretch>
        </p:blipFill>
        <p:spPr bwMode="auto">
          <a:xfrm>
            <a:off x="467544" y="6359214"/>
            <a:ext cx="1129355" cy="360000"/>
          </a:xfrm>
          <a:prstGeom prst="rect">
            <a:avLst/>
          </a:prstGeom>
          <a:noFill/>
          <a:ln w="9525">
            <a:noFill/>
            <a:miter lim="800000"/>
            <a:headEnd/>
            <a:tailEnd/>
          </a:ln>
        </p:spPr>
      </p:pic>
      <p:pic>
        <p:nvPicPr>
          <p:cNvPr id="9" name="Picture 0" descr="2logos2.jpg"/>
          <p:cNvPicPr/>
          <p:nvPr userDrawn="1"/>
        </p:nvPicPr>
        <p:blipFill>
          <a:blip r:embed="rId4" cstate="email"/>
          <a:srcRect/>
          <a:stretch>
            <a:fillRect/>
          </a:stretch>
        </p:blipFill>
        <p:spPr bwMode="auto">
          <a:xfrm>
            <a:off x="1619672" y="6359214"/>
            <a:ext cx="1068387" cy="360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79868FE3-F93B-43E9-B18F-7EB7AAD8CA1C}" type="datetimeFigureOut">
              <a:rPr lang="en-US" smtClean="0">
                <a:solidFill>
                  <a:srgbClr val="DBF5F9">
                    <a:shade val="90000"/>
                  </a:srgbClr>
                </a:solidFill>
              </a:rPr>
              <a:pPr/>
              <a:t>10/13/2016</a:t>
            </a:fld>
            <a:endParaRPr lang="en-US">
              <a:solidFill>
                <a:srgbClr val="DBF5F9">
                  <a:shade val="90000"/>
                </a:srgbClr>
              </a:solidFill>
            </a:endParaRPr>
          </a:p>
        </p:txBody>
      </p:sp>
      <p:sp>
        <p:nvSpPr>
          <p:cNvPr id="5" name="Segnaposto piè di pagina 4"/>
          <p:cNvSpPr>
            <a:spLocks noGrp="1"/>
          </p:cNvSpPr>
          <p:nvPr>
            <p:ph type="ftr" sz="quarter" idx="11"/>
          </p:nvPr>
        </p:nvSpPr>
        <p:spPr/>
        <p:txBody>
          <a:bodyPr/>
          <a:lstStyle/>
          <a:p>
            <a:endParaRPr lang="en-US">
              <a:solidFill>
                <a:srgbClr val="DBF5F9">
                  <a:shade val="90000"/>
                </a:srgbClr>
              </a:solidFill>
            </a:endParaRPr>
          </a:p>
        </p:txBody>
      </p:sp>
      <p:sp>
        <p:nvSpPr>
          <p:cNvPr id="6" name="Segnaposto numero diapositiva 5"/>
          <p:cNvSpPr>
            <a:spLocks noGrp="1"/>
          </p:cNvSpPr>
          <p:nvPr>
            <p:ph type="sldNum" sz="quarter" idx="12"/>
          </p:nvPr>
        </p:nvSpPr>
        <p:spPr/>
        <p:txBody>
          <a:bodyPr/>
          <a:lstStyle/>
          <a:p>
            <a:fld id="{9642D70F-2127-4F19-9259-AB6C8015DEB8}" type="slidenum">
              <a:rPr lang="en-US" smtClean="0">
                <a:solidFill>
                  <a:srgbClr val="DBF5F9">
                    <a:shade val="90000"/>
                  </a:srgbClr>
                </a:solidFill>
              </a:rPr>
              <a:pPr/>
              <a:t>‹N›</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9868FE3-F93B-43E9-B18F-7EB7AAD8CA1C}" type="datetimeFigureOut">
              <a:rPr lang="en-US" smtClean="0">
                <a:solidFill>
                  <a:srgbClr val="04617B">
                    <a:shade val="90000"/>
                  </a:srgbClr>
                </a:solidFill>
              </a:rPr>
              <a:pPr/>
              <a:t>10/13/2016</a:t>
            </a:fld>
            <a:endParaRPr lang="en-US">
              <a:solidFill>
                <a:srgbClr val="04617B">
                  <a:shade val="90000"/>
                </a:srgbClr>
              </a:solidFill>
            </a:endParaRPr>
          </a:p>
        </p:txBody>
      </p:sp>
      <p:sp>
        <p:nvSpPr>
          <p:cNvPr id="6" name="Segnaposto piè di pagina 5"/>
          <p:cNvSpPr>
            <a:spLocks noGrp="1"/>
          </p:cNvSpPr>
          <p:nvPr>
            <p:ph type="ftr" sz="quarter" idx="11"/>
          </p:nvPr>
        </p:nvSpPr>
        <p:spPr/>
        <p:txBody>
          <a:bodyPr/>
          <a:lstStyle/>
          <a:p>
            <a:endParaRPr lang="en-US">
              <a:solidFill>
                <a:srgbClr val="04617B">
                  <a:shade val="90000"/>
                </a:srgbClr>
              </a:solidFill>
            </a:endParaRPr>
          </a:p>
        </p:txBody>
      </p:sp>
      <p:sp>
        <p:nvSpPr>
          <p:cNvPr id="7" name="Segnaposto numero diapositiva 6"/>
          <p:cNvSpPr>
            <a:spLocks noGrp="1"/>
          </p:cNvSpPr>
          <p:nvPr>
            <p:ph type="sldNum" sz="quarter" idx="12"/>
          </p:nvPr>
        </p:nvSpPr>
        <p:spPr/>
        <p:txBody>
          <a:bodyPr/>
          <a:lstStyle/>
          <a:p>
            <a:fld id="{9642D70F-2127-4F19-9259-AB6C8015DEB8}" type="slidenum">
              <a:rPr lang="en-US" smtClean="0">
                <a:solidFill>
                  <a:srgbClr val="04617B">
                    <a:shade val="90000"/>
                  </a:srgbClr>
                </a:solidFill>
              </a:rPr>
              <a:pPr/>
              <a:t>‹N›</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9868FE3-F93B-43E9-B18F-7EB7AAD8CA1C}" type="datetimeFigureOut">
              <a:rPr lang="en-US" smtClean="0">
                <a:solidFill>
                  <a:srgbClr val="04617B">
                    <a:shade val="90000"/>
                  </a:srgbClr>
                </a:solidFill>
              </a:rPr>
              <a:pPr/>
              <a:t>10/13/2016</a:t>
            </a:fld>
            <a:endParaRPr lang="en-US">
              <a:solidFill>
                <a:srgbClr val="04617B">
                  <a:shade val="90000"/>
                </a:srgbClr>
              </a:solidFill>
            </a:endParaRPr>
          </a:p>
        </p:txBody>
      </p:sp>
      <p:sp>
        <p:nvSpPr>
          <p:cNvPr id="8" name="Segnaposto piè di pagina 7"/>
          <p:cNvSpPr>
            <a:spLocks noGrp="1"/>
          </p:cNvSpPr>
          <p:nvPr>
            <p:ph type="ftr" sz="quarter" idx="11"/>
          </p:nvPr>
        </p:nvSpPr>
        <p:spPr/>
        <p:txBody>
          <a:bodyPr/>
          <a:lstStyle/>
          <a:p>
            <a:endParaRPr lang="en-US">
              <a:solidFill>
                <a:srgbClr val="04617B">
                  <a:shade val="90000"/>
                </a:srgbClr>
              </a:solidFill>
            </a:endParaRPr>
          </a:p>
        </p:txBody>
      </p:sp>
      <p:sp>
        <p:nvSpPr>
          <p:cNvPr id="9" name="Segnaposto numero diapositiva 8"/>
          <p:cNvSpPr>
            <a:spLocks noGrp="1"/>
          </p:cNvSpPr>
          <p:nvPr>
            <p:ph type="sldNum" sz="quarter" idx="12"/>
          </p:nvPr>
        </p:nvSpPr>
        <p:spPr/>
        <p:txBody>
          <a:bodyPr/>
          <a:lstStyle/>
          <a:p>
            <a:fld id="{9642D70F-2127-4F19-9259-AB6C8015DEB8}" type="slidenum">
              <a:rPr lang="en-US" smtClean="0">
                <a:solidFill>
                  <a:srgbClr val="04617B">
                    <a:shade val="90000"/>
                  </a:srgbClr>
                </a:solidFill>
              </a:rPr>
              <a:pPr/>
              <a:t>‹N›</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pic>
        <p:nvPicPr>
          <p:cNvPr id="8" name="Immagine 7" descr="LOGO.tif"/>
          <p:cNvPicPr>
            <a:picLocks noChangeAspect="1"/>
          </p:cNvPicPr>
          <p:nvPr userDrawn="1"/>
        </p:nvPicPr>
        <p:blipFill>
          <a:blip r:embed="rId2" cstate="email"/>
          <a:stretch>
            <a:fillRect/>
          </a:stretch>
        </p:blipFill>
        <p:spPr>
          <a:xfrm>
            <a:off x="7558226" y="6359214"/>
            <a:ext cx="1118230" cy="360000"/>
          </a:xfrm>
          <a:prstGeom prst="rect">
            <a:avLst/>
          </a:prstGeom>
          <a:noFill/>
          <a:ln>
            <a:noFill/>
          </a:ln>
        </p:spPr>
      </p:pic>
      <p:pic>
        <p:nvPicPr>
          <p:cNvPr id="9" name="Immagine 8"/>
          <p:cNvPicPr/>
          <p:nvPr userDrawn="1"/>
        </p:nvPicPr>
        <p:blipFill>
          <a:blip r:embed="rId3" cstate="email"/>
          <a:srcRect/>
          <a:stretch>
            <a:fillRect/>
          </a:stretch>
        </p:blipFill>
        <p:spPr bwMode="auto">
          <a:xfrm>
            <a:off x="467544" y="6359214"/>
            <a:ext cx="1129355" cy="360000"/>
          </a:xfrm>
          <a:prstGeom prst="rect">
            <a:avLst/>
          </a:prstGeom>
          <a:noFill/>
          <a:ln w="9525">
            <a:noFill/>
            <a:miter lim="800000"/>
            <a:headEnd/>
            <a:tailEnd/>
          </a:ln>
        </p:spPr>
      </p:pic>
      <p:pic>
        <p:nvPicPr>
          <p:cNvPr id="10" name="Picture 0" descr="2logos2.jpg"/>
          <p:cNvPicPr/>
          <p:nvPr userDrawn="1"/>
        </p:nvPicPr>
        <p:blipFill>
          <a:blip r:embed="rId4" cstate="email"/>
          <a:srcRect/>
          <a:stretch>
            <a:fillRect/>
          </a:stretch>
        </p:blipFill>
        <p:spPr bwMode="auto">
          <a:xfrm>
            <a:off x="1619672" y="6359214"/>
            <a:ext cx="1068387" cy="360000"/>
          </a:xfrm>
          <a:prstGeom prst="rect">
            <a:avLst/>
          </a:prstGeom>
          <a:noFill/>
          <a:ln w="9525">
            <a:noFill/>
            <a:miter lim="800000"/>
            <a:headEnd/>
            <a:tailEnd/>
          </a:ln>
        </p:spPr>
      </p:pic>
      <p:sp>
        <p:nvSpPr>
          <p:cNvPr id="11" name="Titolo 1"/>
          <p:cNvSpPr>
            <a:spLocks noGrp="1"/>
          </p:cNvSpPr>
          <p:nvPr>
            <p:ph type="title"/>
          </p:nvPr>
        </p:nvSpPr>
        <p:spPr>
          <a:xfrm>
            <a:off x="457200" y="704088"/>
            <a:ext cx="8229600" cy="420656"/>
          </a:xfrm>
        </p:spPr>
        <p:txBody>
          <a:bodyPr>
            <a:noAutofit/>
          </a:bodyPr>
          <a:lstStyle>
            <a:lvl1pPr>
              <a:defRPr sz="3200">
                <a:effectLst>
                  <a:outerShdw blurRad="38100" dist="38100" dir="2700000" algn="tl">
                    <a:srgbClr val="000000">
                      <a:alpha val="43137"/>
                    </a:srgbClr>
                  </a:outerShdw>
                </a:effectLst>
              </a:defRPr>
            </a:lvl1pPr>
          </a:lstStyle>
          <a:p>
            <a:r>
              <a:rPr kumimoji="0" lang="it-IT" dirty="0" smtClean="0"/>
              <a:t>Fare clic per modificare lo stile del titolo</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9868FE3-F93B-43E9-B18F-7EB7AAD8CA1C}" type="datetimeFigureOut">
              <a:rPr lang="en-US" smtClean="0">
                <a:solidFill>
                  <a:srgbClr val="04617B">
                    <a:shade val="90000"/>
                  </a:srgbClr>
                </a:solidFill>
              </a:rPr>
              <a:pPr/>
              <a:t>10/13/2016</a:t>
            </a:fld>
            <a:endParaRPr lang="en-US">
              <a:solidFill>
                <a:srgbClr val="04617B">
                  <a:shade val="90000"/>
                </a:srgbClr>
              </a:solidFill>
            </a:endParaRPr>
          </a:p>
        </p:txBody>
      </p:sp>
      <p:sp>
        <p:nvSpPr>
          <p:cNvPr id="3" name="Segnaposto piè di pagina 2"/>
          <p:cNvSpPr>
            <a:spLocks noGrp="1"/>
          </p:cNvSpPr>
          <p:nvPr>
            <p:ph type="ftr" sz="quarter" idx="11"/>
          </p:nvPr>
        </p:nvSpPr>
        <p:spPr/>
        <p:txBody>
          <a:bodyPr/>
          <a:lstStyle/>
          <a:p>
            <a:endParaRPr lang="en-US">
              <a:solidFill>
                <a:srgbClr val="04617B">
                  <a:shade val="90000"/>
                </a:srgbClr>
              </a:solidFill>
            </a:endParaRPr>
          </a:p>
        </p:txBody>
      </p:sp>
      <p:sp>
        <p:nvSpPr>
          <p:cNvPr id="4" name="Segnaposto numero diapositiva 3"/>
          <p:cNvSpPr>
            <a:spLocks noGrp="1"/>
          </p:cNvSpPr>
          <p:nvPr>
            <p:ph type="sldNum" sz="quarter" idx="12"/>
          </p:nvPr>
        </p:nvSpPr>
        <p:spPr/>
        <p:txBody>
          <a:bodyPr/>
          <a:lstStyle/>
          <a:p>
            <a:fld id="{9642D70F-2127-4F19-9259-AB6C8015DEB8}" type="slidenum">
              <a:rPr lang="en-US" smtClean="0">
                <a:solidFill>
                  <a:srgbClr val="04617B">
                    <a:shade val="90000"/>
                  </a:srgbClr>
                </a:solidFill>
              </a:rPr>
              <a:pPr/>
              <a:t>‹N›</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79868FE3-F93B-43E9-B18F-7EB7AAD8CA1C}" type="datetimeFigureOut">
              <a:rPr lang="en-US" smtClean="0">
                <a:solidFill>
                  <a:srgbClr val="04617B">
                    <a:shade val="90000"/>
                  </a:srgbClr>
                </a:solidFill>
              </a:rPr>
              <a:pPr/>
              <a:t>10/13/2016</a:t>
            </a:fld>
            <a:endParaRPr lang="en-US">
              <a:solidFill>
                <a:srgbClr val="04617B">
                  <a:shade val="90000"/>
                </a:srgbClr>
              </a:solidFill>
            </a:endParaRPr>
          </a:p>
        </p:txBody>
      </p:sp>
      <p:sp>
        <p:nvSpPr>
          <p:cNvPr id="6" name="Segnaposto piè di pagina 5"/>
          <p:cNvSpPr>
            <a:spLocks noGrp="1"/>
          </p:cNvSpPr>
          <p:nvPr>
            <p:ph type="ftr" sz="quarter" idx="11"/>
          </p:nvPr>
        </p:nvSpPr>
        <p:spPr/>
        <p:txBody>
          <a:bodyPr/>
          <a:lstStyle/>
          <a:p>
            <a:endParaRPr lang="en-US">
              <a:solidFill>
                <a:srgbClr val="04617B">
                  <a:shade val="90000"/>
                </a:srgbClr>
              </a:solidFill>
            </a:endParaRPr>
          </a:p>
        </p:txBody>
      </p:sp>
      <p:sp>
        <p:nvSpPr>
          <p:cNvPr id="7" name="Segnaposto numero diapositiva 6"/>
          <p:cNvSpPr>
            <a:spLocks noGrp="1"/>
          </p:cNvSpPr>
          <p:nvPr>
            <p:ph type="sldNum" sz="quarter" idx="12"/>
          </p:nvPr>
        </p:nvSpPr>
        <p:spPr/>
        <p:txBody>
          <a:bodyPr/>
          <a:lstStyle/>
          <a:p>
            <a:fld id="{9642D70F-2127-4F19-9259-AB6C8015DEB8}" type="slidenum">
              <a:rPr lang="en-US" smtClean="0">
                <a:solidFill>
                  <a:srgbClr val="04617B">
                    <a:shade val="90000"/>
                  </a:srgbClr>
                </a:solidFill>
              </a:rPr>
              <a:pPr/>
              <a:t>‹N›</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79868FE3-F93B-43E9-B18F-7EB7AAD8CA1C}" type="datetimeFigureOut">
              <a:rPr lang="en-US" smtClean="0">
                <a:solidFill>
                  <a:srgbClr val="04617B">
                    <a:shade val="90000"/>
                  </a:srgbClr>
                </a:solidFill>
              </a:rPr>
              <a:pPr/>
              <a:t>10/13/2016</a:t>
            </a:fld>
            <a:endParaRPr lang="en-US">
              <a:solidFill>
                <a:srgbClr val="04617B">
                  <a:shade val="90000"/>
                </a:srgbClr>
              </a:solidFill>
            </a:endParaRPr>
          </a:p>
        </p:txBody>
      </p:sp>
      <p:sp>
        <p:nvSpPr>
          <p:cNvPr id="6" name="Segnaposto piè di pagina 5"/>
          <p:cNvSpPr>
            <a:spLocks noGrp="1"/>
          </p:cNvSpPr>
          <p:nvPr>
            <p:ph type="ftr" sz="quarter" idx="11"/>
          </p:nvPr>
        </p:nvSpPr>
        <p:spPr/>
        <p:txBody>
          <a:bodyPr/>
          <a:lstStyle/>
          <a:p>
            <a:endParaRPr lang="en-US">
              <a:solidFill>
                <a:srgbClr val="04617B">
                  <a:shade val="90000"/>
                </a:srgbClr>
              </a:solidFill>
            </a:endParaRPr>
          </a:p>
        </p:txBody>
      </p:sp>
      <p:sp>
        <p:nvSpPr>
          <p:cNvPr id="7" name="Segnaposto numero diapositiva 6"/>
          <p:cNvSpPr>
            <a:spLocks noGrp="1"/>
          </p:cNvSpPr>
          <p:nvPr>
            <p:ph type="sldNum" sz="quarter" idx="12"/>
          </p:nvPr>
        </p:nvSpPr>
        <p:spPr>
          <a:xfrm>
            <a:off x="8077200" y="6356350"/>
            <a:ext cx="609600" cy="365125"/>
          </a:xfrm>
        </p:spPr>
        <p:txBody>
          <a:bodyPr/>
          <a:lstStyle/>
          <a:p>
            <a:fld id="{9642D70F-2127-4F19-9259-AB6C8015DEB8}" type="slidenum">
              <a:rPr lang="en-US" smtClean="0">
                <a:solidFill>
                  <a:srgbClr val="04617B">
                    <a:shade val="90000"/>
                  </a:srgbClr>
                </a:solidFill>
              </a:rPr>
              <a:pPr/>
              <a:t>‹N›</a:t>
            </a:fld>
            <a:endParaRPr lang="en-US">
              <a:solidFill>
                <a:srgbClr val="04617B">
                  <a:shade val="90000"/>
                </a:srgbClr>
              </a:solidFill>
            </a:endParaRP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868FE3-F93B-43E9-B18F-7EB7AAD8CA1C}" type="datetimeFigureOut">
              <a:rPr lang="en-US" smtClean="0">
                <a:solidFill>
                  <a:srgbClr val="04617B">
                    <a:shade val="90000"/>
                  </a:srgbClr>
                </a:solidFill>
              </a:rPr>
              <a:pPr/>
              <a:t>10/13/2016</a:t>
            </a:fld>
            <a:endParaRPr lang="en-US">
              <a:solidFill>
                <a:srgbClr val="04617B">
                  <a:shade val="90000"/>
                </a:srgbClr>
              </a:solidFill>
            </a:endParaRPr>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42D70F-2127-4F19-9259-AB6C8015DEB8}" type="slidenum">
              <a:rPr lang="en-US" smtClean="0">
                <a:solidFill>
                  <a:srgbClr val="04617B">
                    <a:shade val="90000"/>
                  </a:srgbClr>
                </a:solidFill>
              </a:rPr>
              <a:pPr/>
              <a:t>‹N›</a:t>
            </a:fld>
            <a:endParaRPr lang="en-US">
              <a:solidFill>
                <a:srgbClr val="04617B">
                  <a:shade val="90000"/>
                </a:srgbClr>
              </a:solidFill>
            </a:endParaRPr>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youtu.be/iNf7rvW5Rx8" TargetMode="External"/><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2.tiff"/><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2.png"/><Relationship Id="rId5" Type="http://schemas.openxmlformats.org/officeDocument/2006/relationships/chart" Target="../charts/char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371600"/>
            <a:ext cx="7851648" cy="1985392"/>
          </a:xfrm>
        </p:spPr>
        <p:txBody>
          <a:bodyPr>
            <a:normAutofit/>
          </a:bodyPr>
          <a:lstStyle/>
          <a:p>
            <a:pPr algn="ctr"/>
            <a:r>
              <a:rPr lang="en-GB" sz="4800" dirty="0" smtClean="0"/>
              <a:t>Laser Assisted </a:t>
            </a:r>
            <a:r>
              <a:rPr lang="en-GB" sz="4800" dirty="0" err="1" smtClean="0"/>
              <a:t>RObotic</a:t>
            </a:r>
            <a:r>
              <a:rPr lang="en-GB" sz="4800" dirty="0" smtClean="0"/>
              <a:t> Surgery of the anterior Eye Segment</a:t>
            </a:r>
            <a:endParaRPr lang="en-US" sz="4800" dirty="0"/>
          </a:p>
        </p:txBody>
      </p:sp>
      <p:sp>
        <p:nvSpPr>
          <p:cNvPr id="8" name="Sottotitolo 7"/>
          <p:cNvSpPr>
            <a:spLocks noGrp="1"/>
          </p:cNvSpPr>
          <p:nvPr>
            <p:ph type="subTitle" idx="1"/>
          </p:nvPr>
        </p:nvSpPr>
        <p:spPr>
          <a:xfrm>
            <a:off x="533400" y="3548608"/>
            <a:ext cx="7854696" cy="1752600"/>
          </a:xfrm>
        </p:spPr>
        <p:txBody>
          <a:bodyPr/>
          <a:lstStyle/>
          <a:p>
            <a:r>
              <a:rPr lang="en-US" dirty="0" smtClean="0"/>
              <a:t>D 6.1 First release of integrated robotic platform </a:t>
            </a:r>
            <a:endParaRPr lang="en-US" dirty="0"/>
          </a:p>
        </p:txBody>
      </p:sp>
      <p:pic>
        <p:nvPicPr>
          <p:cNvPr id="4" name="Immagine 3" descr="LOGO.tif"/>
          <p:cNvPicPr/>
          <p:nvPr/>
        </p:nvPicPr>
        <p:blipFill>
          <a:blip r:embed="rId2" cstate="email"/>
          <a:stretch>
            <a:fillRect/>
          </a:stretch>
        </p:blipFill>
        <p:spPr>
          <a:xfrm>
            <a:off x="3502152" y="867944"/>
            <a:ext cx="2139696" cy="688848"/>
          </a:xfrm>
          <a:prstGeom prst="rect">
            <a:avLst/>
          </a:prstGeom>
          <a:noFill/>
          <a:ln>
            <a:noFill/>
          </a:ln>
        </p:spPr>
      </p:pic>
      <p:sp>
        <p:nvSpPr>
          <p:cNvPr id="7" name="Sottotitolo 2"/>
          <p:cNvSpPr txBox="1">
            <a:spLocks/>
          </p:cNvSpPr>
          <p:nvPr/>
        </p:nvSpPr>
        <p:spPr>
          <a:xfrm>
            <a:off x="1043608" y="4509120"/>
            <a:ext cx="6912768" cy="1728192"/>
          </a:xfrm>
          <a:prstGeom prst="rect">
            <a:avLst/>
          </a:prstGeom>
        </p:spPr>
        <p:txBody>
          <a:bodyPr vert="horz" lIns="0" rIns="18288">
            <a:noAutofit/>
          </a:bodyPr>
          <a:lstStyle/>
          <a:p>
            <a:pPr marL="177800" marR="45720" lvl="0" indent="-177800" algn="l" defTabSz="914400" rtl="0" eaLnBrk="1" fontAlgn="auto" latinLnBrk="0" hangingPunct="1">
              <a:lnSpc>
                <a:spcPct val="100000"/>
              </a:lnSpc>
              <a:spcBef>
                <a:spcPts val="0"/>
              </a:spcBef>
              <a:spcAft>
                <a:spcPts val="0"/>
              </a:spcAft>
              <a:buClr>
                <a:schemeClr val="accent3"/>
              </a:buClr>
              <a:buSzPct val="95000"/>
              <a:buFont typeface="Wingdings 2"/>
              <a:buNone/>
              <a:tabLst>
                <a:tab pos="3860800" algn="l"/>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Authors:</a:t>
            </a:r>
          </a:p>
          <a:p>
            <a:pPr marL="177800" marR="45720" lvl="0" indent="-177800" algn="l" defTabSz="914400" rtl="0" eaLnBrk="1" fontAlgn="auto" latinLnBrk="0" hangingPunct="1">
              <a:lnSpc>
                <a:spcPct val="100000"/>
              </a:lnSpc>
              <a:spcBef>
                <a:spcPts val="0"/>
              </a:spcBef>
              <a:spcAft>
                <a:spcPts val="0"/>
              </a:spcAft>
              <a:buClr>
                <a:schemeClr val="accent3"/>
              </a:buClr>
              <a:buSzPct val="95000"/>
              <a:buFont typeface="Wingdings 2"/>
              <a:buNone/>
              <a:tabLst>
                <a:tab pos="3860800" algn="l"/>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Bernardo </a:t>
            </a:r>
            <a:r>
              <a:rPr kumimoji="0" lang="en-US" sz="2400" b="0" i="0" u="none" strike="noStrike" kern="1200" cap="none" spc="0" normalizeH="0" baseline="0" noProof="0" dirty="0" smtClean="0">
                <a:ln>
                  <a:noFill/>
                </a:ln>
                <a:solidFill>
                  <a:schemeClr val="tx1"/>
                </a:solidFill>
                <a:effectLst/>
                <a:uLnTx/>
                <a:uFillTx/>
                <a:latin typeface="+mj-lt"/>
                <a:ea typeface="+mn-ea"/>
                <a:cs typeface="+mn-cs"/>
              </a:rPr>
              <a:t>Magnani</a:t>
            </a:r>
            <a:r>
              <a:rPr kumimoji="0" lang="en-US" sz="2400" b="0" i="1" u="none" strike="noStrike" kern="1200" cap="none" spc="0" normalizeH="0" baseline="0" noProof="0" dirty="0" smtClean="0">
                <a:ln>
                  <a:noFill/>
                </a:ln>
                <a:solidFill>
                  <a:schemeClr val="tx1"/>
                </a:solidFill>
                <a:effectLst/>
                <a:uLnTx/>
                <a:uFillTx/>
                <a:latin typeface="+mj-lt"/>
                <a:ea typeface="+mn-ea"/>
                <a:cs typeface="+mn-cs"/>
              </a:rPr>
              <a:t>; Ekymed Srl</a:t>
            </a:r>
          </a:p>
          <a:p>
            <a:pPr marL="177800" marR="45720" lvl="0" indent="-177800" algn="l" defTabSz="914400" rtl="0" eaLnBrk="1" fontAlgn="auto" latinLnBrk="0" hangingPunct="1">
              <a:lnSpc>
                <a:spcPct val="100000"/>
              </a:lnSpc>
              <a:spcBef>
                <a:spcPts val="0"/>
              </a:spcBef>
              <a:spcAft>
                <a:spcPts val="0"/>
              </a:spcAft>
              <a:buClr>
                <a:schemeClr val="accent3"/>
              </a:buClr>
              <a:buSzPct val="95000"/>
              <a:buFont typeface="Wingdings 2"/>
              <a:buNone/>
              <a:tabLst>
                <a:tab pos="3860800" algn="l"/>
              </a:tabLst>
              <a:defRPr/>
            </a:pPr>
            <a:r>
              <a:rPr lang="en-US" sz="2400" dirty="0" smtClean="0">
                <a:latin typeface="+mj-lt"/>
              </a:rPr>
              <a:t>Fabio Leoni; </a:t>
            </a:r>
            <a:r>
              <a:rPr lang="en-US" sz="2400" i="1" dirty="0" smtClean="0">
                <a:latin typeface="+mj-lt"/>
              </a:rPr>
              <a:t>Fastenica Srl</a:t>
            </a:r>
          </a:p>
          <a:p>
            <a:pPr marL="177800" marR="45720" lvl="0" indent="-177800" algn="just" defTabSz="914400" rtl="0" eaLnBrk="1" fontAlgn="auto" latinLnBrk="0" hangingPunct="1">
              <a:lnSpc>
                <a:spcPct val="100000"/>
              </a:lnSpc>
              <a:spcBef>
                <a:spcPts val="0"/>
              </a:spcBef>
              <a:spcAft>
                <a:spcPts val="0"/>
              </a:spcAft>
              <a:buClr>
                <a:schemeClr val="accent3"/>
              </a:buClr>
              <a:buSzPct val="95000"/>
              <a:buFont typeface="Wingdings 2"/>
              <a:buNone/>
              <a:tabLst>
                <a:tab pos="3860800" algn="l"/>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Francesca Rossi;</a:t>
            </a:r>
            <a:r>
              <a:rPr kumimoji="0" lang="en-US" sz="2400" b="0" i="0" u="none" strike="noStrike" kern="1200" cap="none" spc="0" normalizeH="0" noProof="0" dirty="0" smtClean="0">
                <a:ln>
                  <a:noFill/>
                </a:ln>
                <a:solidFill>
                  <a:schemeClr val="tx1"/>
                </a:solidFill>
                <a:effectLst/>
                <a:uLnTx/>
                <a:uFillTx/>
                <a:latin typeface="+mj-lt"/>
                <a:ea typeface="+mn-ea"/>
                <a:cs typeface="+mn-cs"/>
              </a:rPr>
              <a:t> </a:t>
            </a:r>
            <a:r>
              <a:rPr kumimoji="0" lang="en-US" sz="2400" b="0" i="1" u="none" strike="noStrike" kern="1200" cap="none" spc="0" normalizeH="0" baseline="0" noProof="0" dirty="0" smtClean="0">
                <a:ln>
                  <a:noFill/>
                </a:ln>
                <a:solidFill>
                  <a:schemeClr val="tx1"/>
                </a:solidFill>
                <a:effectLst/>
                <a:uLnTx/>
                <a:uFillTx/>
                <a:latin typeface="+mj-lt"/>
                <a:ea typeface="+mn-ea"/>
                <a:cs typeface="+mn-cs"/>
              </a:rPr>
              <a:t>IFAC-CNR</a:t>
            </a:r>
          </a:p>
          <a:p>
            <a:pPr marL="177800" marR="45720" indent="-177800" algn="just">
              <a:buClr>
                <a:schemeClr val="accent3"/>
              </a:buClr>
              <a:buSzPct val="95000"/>
              <a:tabLst>
                <a:tab pos="3860800" algn="l"/>
              </a:tabLst>
              <a:defRPr/>
            </a:pPr>
            <a:r>
              <a:rPr lang="en-US" sz="2400" dirty="0" smtClean="0">
                <a:latin typeface="+mj-lt"/>
              </a:rPr>
              <a:t>Filippo </a:t>
            </a:r>
            <a:r>
              <a:rPr lang="en-US" sz="2400" dirty="0" err="1" smtClean="0">
                <a:latin typeface="+mj-lt"/>
              </a:rPr>
              <a:t>Micheletti</a:t>
            </a:r>
            <a:r>
              <a:rPr lang="en-US" sz="2400" dirty="0" smtClean="0">
                <a:latin typeface="+mj-lt"/>
              </a:rPr>
              <a:t> </a:t>
            </a:r>
            <a:r>
              <a:rPr lang="en-US" sz="2400" i="1" dirty="0" smtClean="0">
                <a:latin typeface="+mj-lt"/>
              </a:rPr>
              <a:t>; IFAC-CNR</a:t>
            </a:r>
            <a:endParaRPr kumimoji="0" lang="en-US" sz="2400" b="0" i="1"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email"/>
          <a:srcRect/>
          <a:stretch>
            <a:fillRect/>
          </a:stretch>
        </p:blipFill>
        <p:spPr bwMode="auto">
          <a:xfrm>
            <a:off x="1691680" y="1196752"/>
            <a:ext cx="6205810" cy="4608512"/>
          </a:xfrm>
          <a:prstGeom prst="rect">
            <a:avLst/>
          </a:prstGeom>
          <a:noFill/>
          <a:ln w="9525">
            <a:noFill/>
            <a:miter lim="800000"/>
            <a:headEnd/>
            <a:tailEnd/>
          </a:ln>
        </p:spPr>
      </p:pic>
      <p:sp>
        <p:nvSpPr>
          <p:cNvPr id="2" name="Titolo 1"/>
          <p:cNvSpPr>
            <a:spLocks noGrp="1"/>
          </p:cNvSpPr>
          <p:nvPr>
            <p:ph type="title"/>
          </p:nvPr>
        </p:nvSpPr>
        <p:spPr/>
        <p:txBody>
          <a:bodyPr/>
          <a:lstStyle/>
          <a:p>
            <a:r>
              <a:rPr lang="en-US" dirty="0" smtClean="0"/>
              <a:t>End-effector design 2</a:t>
            </a:r>
            <a:r>
              <a:rPr lang="en-US" baseline="30000" dirty="0" smtClean="0"/>
              <a:t>nd</a:t>
            </a:r>
            <a:r>
              <a:rPr lang="en-US" dirty="0" smtClean="0"/>
              <a:t> version</a:t>
            </a:r>
            <a:endParaRPr lang="en-US" dirty="0"/>
          </a:p>
        </p:txBody>
      </p:sp>
      <p:sp>
        <p:nvSpPr>
          <p:cNvPr id="5" name="Rettangolo 4"/>
          <p:cNvSpPr/>
          <p:nvPr/>
        </p:nvSpPr>
        <p:spPr>
          <a:xfrm>
            <a:off x="5436096" y="5733256"/>
            <a:ext cx="1649747" cy="369332"/>
          </a:xfrm>
          <a:prstGeom prst="rect">
            <a:avLst/>
          </a:prstGeom>
        </p:spPr>
        <p:txBody>
          <a:bodyPr wrap="none">
            <a:spAutoFit/>
          </a:bodyPr>
          <a:lstStyle/>
          <a:p>
            <a:r>
              <a:rPr lang="en-US" dirty="0" smtClean="0"/>
              <a:t>“x-axis” motor </a:t>
            </a:r>
            <a:endParaRPr lang="en-US" dirty="0"/>
          </a:p>
        </p:txBody>
      </p:sp>
      <p:sp>
        <p:nvSpPr>
          <p:cNvPr id="6" name="Rettangolo 5"/>
          <p:cNvSpPr/>
          <p:nvPr/>
        </p:nvSpPr>
        <p:spPr>
          <a:xfrm>
            <a:off x="2843808" y="6093296"/>
            <a:ext cx="1685013" cy="369332"/>
          </a:xfrm>
          <a:prstGeom prst="rect">
            <a:avLst/>
          </a:prstGeom>
        </p:spPr>
        <p:txBody>
          <a:bodyPr wrap="none">
            <a:spAutoFit/>
          </a:bodyPr>
          <a:lstStyle/>
          <a:p>
            <a:r>
              <a:rPr lang="en-US" dirty="0" smtClean="0"/>
              <a:t>“</a:t>
            </a:r>
            <a:r>
              <a:rPr lang="en-US" dirty="0" smtClean="0">
                <a:latin typeface="Symbol" pitchFamily="18" charset="2"/>
              </a:rPr>
              <a:t>a</a:t>
            </a:r>
            <a:r>
              <a:rPr lang="en-US" dirty="0" smtClean="0"/>
              <a:t>-axis” motor </a:t>
            </a:r>
            <a:endParaRPr lang="en-US" dirty="0"/>
          </a:p>
        </p:txBody>
      </p:sp>
      <p:cxnSp>
        <p:nvCxnSpPr>
          <p:cNvPr id="8" name="Connettore 2 7"/>
          <p:cNvCxnSpPr>
            <a:stCxn id="6" idx="0"/>
          </p:cNvCxnSpPr>
          <p:nvPr/>
        </p:nvCxnSpPr>
        <p:spPr>
          <a:xfrm flipV="1">
            <a:off x="3686315" y="5013176"/>
            <a:ext cx="1029701" cy="108012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V="1">
            <a:off x="6228184" y="4653136"/>
            <a:ext cx="399262" cy="93610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1475656" y="1628800"/>
            <a:ext cx="1770934" cy="584775"/>
          </a:xfrm>
          <a:prstGeom prst="rect">
            <a:avLst/>
          </a:prstGeom>
        </p:spPr>
        <p:txBody>
          <a:bodyPr wrap="none">
            <a:spAutoFit/>
          </a:bodyPr>
          <a:lstStyle/>
          <a:p>
            <a:r>
              <a:rPr lang="en-US" dirty="0" smtClean="0"/>
              <a:t>“z-axis” motor </a:t>
            </a:r>
          </a:p>
          <a:p>
            <a:r>
              <a:rPr lang="en-US" sz="1400" i="1" dirty="0" smtClean="0"/>
              <a:t>(internal not visible) </a:t>
            </a:r>
            <a:endParaRPr lang="en-US" sz="1400" i="1" dirty="0"/>
          </a:p>
        </p:txBody>
      </p:sp>
      <p:cxnSp>
        <p:nvCxnSpPr>
          <p:cNvPr id="15" name="Connettore 2 14"/>
          <p:cNvCxnSpPr/>
          <p:nvPr/>
        </p:nvCxnSpPr>
        <p:spPr>
          <a:xfrm>
            <a:off x="2483768" y="2204864"/>
            <a:ext cx="936105" cy="107140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End-effector design last version</a:t>
            </a:r>
            <a:endParaRPr lang="en-US" dirty="0"/>
          </a:p>
        </p:txBody>
      </p:sp>
      <p:pic>
        <p:nvPicPr>
          <p:cNvPr id="4" name="Immagine 3" descr="LA_ROSES_HANDPIECE.tif"/>
          <p:cNvPicPr>
            <a:picLocks noChangeAspect="1"/>
          </p:cNvPicPr>
          <p:nvPr/>
        </p:nvPicPr>
        <p:blipFill>
          <a:blip r:embed="rId2" cstate="email"/>
          <a:srcRect/>
          <a:stretch>
            <a:fillRect/>
          </a:stretch>
        </p:blipFill>
        <p:spPr>
          <a:xfrm>
            <a:off x="1259632" y="1340768"/>
            <a:ext cx="6465912" cy="4752528"/>
          </a:xfrm>
          <a:prstGeom prst="rect">
            <a:avLst/>
          </a:prstGeom>
        </p:spPr>
      </p:pic>
      <p:sp>
        <p:nvSpPr>
          <p:cNvPr id="5" name="Rettangolo 4"/>
          <p:cNvSpPr/>
          <p:nvPr/>
        </p:nvSpPr>
        <p:spPr>
          <a:xfrm>
            <a:off x="5868144" y="4509120"/>
            <a:ext cx="1649747" cy="369332"/>
          </a:xfrm>
          <a:prstGeom prst="rect">
            <a:avLst/>
          </a:prstGeom>
        </p:spPr>
        <p:txBody>
          <a:bodyPr wrap="none">
            <a:spAutoFit/>
          </a:bodyPr>
          <a:lstStyle/>
          <a:p>
            <a:r>
              <a:rPr lang="en-US" dirty="0" smtClean="0">
                <a:solidFill>
                  <a:schemeClr val="bg1"/>
                </a:solidFill>
              </a:rPr>
              <a:t>“x-axis” motor </a:t>
            </a:r>
            <a:endParaRPr lang="en-US" dirty="0">
              <a:solidFill>
                <a:schemeClr val="bg1"/>
              </a:solidFill>
            </a:endParaRPr>
          </a:p>
        </p:txBody>
      </p:sp>
      <p:sp>
        <p:nvSpPr>
          <p:cNvPr id="6" name="Rettangolo 5"/>
          <p:cNvSpPr/>
          <p:nvPr/>
        </p:nvSpPr>
        <p:spPr>
          <a:xfrm>
            <a:off x="2699792" y="4005064"/>
            <a:ext cx="1685013" cy="369332"/>
          </a:xfrm>
          <a:prstGeom prst="rect">
            <a:avLst/>
          </a:prstGeom>
        </p:spPr>
        <p:txBody>
          <a:bodyPr wrap="none">
            <a:spAutoFit/>
          </a:bodyPr>
          <a:lstStyle/>
          <a:p>
            <a:r>
              <a:rPr lang="en-US" dirty="0" smtClean="0">
                <a:solidFill>
                  <a:schemeClr val="bg1"/>
                </a:solidFill>
              </a:rPr>
              <a:t>“</a:t>
            </a:r>
            <a:r>
              <a:rPr lang="en-US" dirty="0" smtClean="0">
                <a:solidFill>
                  <a:schemeClr val="bg1"/>
                </a:solidFill>
                <a:latin typeface="Symbol" pitchFamily="18" charset="2"/>
              </a:rPr>
              <a:t>a</a:t>
            </a:r>
            <a:r>
              <a:rPr lang="en-US" dirty="0" smtClean="0">
                <a:solidFill>
                  <a:schemeClr val="bg1"/>
                </a:solidFill>
              </a:rPr>
              <a:t>-axis” motor </a:t>
            </a:r>
            <a:endParaRPr lang="en-US" dirty="0">
              <a:solidFill>
                <a:schemeClr val="bg1"/>
              </a:solidFill>
            </a:endParaRPr>
          </a:p>
        </p:txBody>
      </p:sp>
      <p:cxnSp>
        <p:nvCxnSpPr>
          <p:cNvPr id="8" name="Connettore 2 7"/>
          <p:cNvCxnSpPr>
            <a:stCxn id="6" idx="3"/>
          </p:cNvCxnSpPr>
          <p:nvPr/>
        </p:nvCxnSpPr>
        <p:spPr>
          <a:xfrm flipV="1">
            <a:off x="4384805" y="3645024"/>
            <a:ext cx="547235" cy="54470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a:stCxn id="5" idx="0"/>
          </p:cNvCxnSpPr>
          <p:nvPr/>
        </p:nvCxnSpPr>
        <p:spPr>
          <a:xfrm flipV="1">
            <a:off x="6693018" y="3573016"/>
            <a:ext cx="399262" cy="93610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1691680" y="1412776"/>
            <a:ext cx="1770934" cy="584775"/>
          </a:xfrm>
          <a:prstGeom prst="rect">
            <a:avLst/>
          </a:prstGeom>
        </p:spPr>
        <p:txBody>
          <a:bodyPr wrap="none">
            <a:spAutoFit/>
          </a:bodyPr>
          <a:lstStyle/>
          <a:p>
            <a:r>
              <a:rPr lang="en-US" dirty="0" smtClean="0">
                <a:solidFill>
                  <a:schemeClr val="bg1"/>
                </a:solidFill>
              </a:rPr>
              <a:t>“z-axis” motor </a:t>
            </a:r>
          </a:p>
          <a:p>
            <a:r>
              <a:rPr lang="en-US" sz="1400" i="1" dirty="0" smtClean="0">
                <a:solidFill>
                  <a:schemeClr val="bg1"/>
                </a:solidFill>
              </a:rPr>
              <a:t>(internal not visible) </a:t>
            </a:r>
            <a:endParaRPr lang="en-US" sz="1400" i="1" dirty="0">
              <a:solidFill>
                <a:schemeClr val="bg1"/>
              </a:solidFill>
            </a:endParaRPr>
          </a:p>
        </p:txBody>
      </p:sp>
      <p:cxnSp>
        <p:nvCxnSpPr>
          <p:cNvPr id="15" name="Connettore 2 14"/>
          <p:cNvCxnSpPr/>
          <p:nvPr/>
        </p:nvCxnSpPr>
        <p:spPr>
          <a:xfrm>
            <a:off x="3203848" y="1988840"/>
            <a:ext cx="677338" cy="71572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End-effector design</a:t>
            </a:r>
            <a:endParaRPr lang="en-US" dirty="0"/>
          </a:p>
        </p:txBody>
      </p:sp>
      <p:pic>
        <p:nvPicPr>
          <p:cNvPr id="66562" name="Picture 2"/>
          <p:cNvPicPr>
            <a:picLocks noChangeAspect="1" noChangeArrowheads="1"/>
          </p:cNvPicPr>
          <p:nvPr/>
        </p:nvPicPr>
        <p:blipFill>
          <a:blip r:embed="rId2" cstate="email"/>
          <a:srcRect/>
          <a:stretch>
            <a:fillRect/>
          </a:stretch>
        </p:blipFill>
        <p:spPr bwMode="auto">
          <a:xfrm>
            <a:off x="1043608" y="1196752"/>
            <a:ext cx="6953980" cy="49462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Main plate bending simulation</a:t>
            </a:r>
            <a:endParaRPr lang="en-US" dirty="0"/>
          </a:p>
        </p:txBody>
      </p:sp>
      <p:pic>
        <p:nvPicPr>
          <p:cNvPr id="67586" name="Picture 2"/>
          <p:cNvPicPr>
            <a:picLocks noChangeAspect="1" noChangeArrowheads="1"/>
          </p:cNvPicPr>
          <p:nvPr/>
        </p:nvPicPr>
        <p:blipFill>
          <a:blip r:embed="rId2" cstate="email"/>
          <a:srcRect/>
          <a:stretch>
            <a:fillRect/>
          </a:stretch>
        </p:blipFill>
        <p:spPr bwMode="auto">
          <a:xfrm>
            <a:off x="557439" y="1337667"/>
            <a:ext cx="8029122" cy="4971653"/>
          </a:xfrm>
          <a:prstGeom prst="rect">
            <a:avLst/>
          </a:prstGeom>
          <a:noFill/>
          <a:ln w="9525">
            <a:noFill/>
            <a:miter lim="800000"/>
            <a:headEnd/>
            <a:tailEnd/>
          </a:ln>
        </p:spPr>
      </p:pic>
      <p:sp>
        <p:nvSpPr>
          <p:cNvPr id="4" name="CasellaDiTesto 3"/>
          <p:cNvSpPr txBox="1"/>
          <p:nvPr/>
        </p:nvSpPr>
        <p:spPr>
          <a:xfrm>
            <a:off x="5292080" y="5301208"/>
            <a:ext cx="3074496" cy="369332"/>
          </a:xfrm>
          <a:prstGeom prst="rect">
            <a:avLst/>
          </a:prstGeom>
          <a:noFill/>
        </p:spPr>
        <p:txBody>
          <a:bodyPr wrap="none" rtlCol="0">
            <a:spAutoFit/>
          </a:bodyPr>
          <a:lstStyle/>
          <a:p>
            <a:r>
              <a:rPr lang="en-US" dirty="0" smtClean="0">
                <a:solidFill>
                  <a:schemeClr val="bg1"/>
                </a:solidFill>
                <a:latin typeface="+mj-lt"/>
              </a:rPr>
              <a:t>Max bending z value : 1,55 E-2</a:t>
            </a:r>
            <a:endParaRPr lang="en-US" dirty="0">
              <a:solidFill>
                <a:schemeClr val="bg1"/>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First release of LA-ROSES end-effector realization and assembly</a:t>
            </a:r>
            <a:endParaRPr lang="en-US" dirty="0"/>
          </a:p>
        </p:txBody>
      </p:sp>
      <p:pic>
        <p:nvPicPr>
          <p:cNvPr id="3076" name="Picture 4"/>
          <p:cNvPicPr>
            <a:picLocks noChangeAspect="1" noChangeArrowheads="1"/>
          </p:cNvPicPr>
          <p:nvPr/>
        </p:nvPicPr>
        <p:blipFill>
          <a:blip r:embed="rId2" cstate="email"/>
          <a:srcRect/>
          <a:stretch>
            <a:fillRect/>
          </a:stretch>
        </p:blipFill>
        <p:spPr bwMode="auto">
          <a:xfrm>
            <a:off x="467544" y="1124744"/>
            <a:ext cx="8284787" cy="52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dirty="0" smtClean="0"/>
              <a:t>“x-axis” motor resolution test</a:t>
            </a:r>
            <a:endParaRPr lang="en-US" dirty="0"/>
          </a:p>
        </p:txBody>
      </p:sp>
      <p:sp>
        <p:nvSpPr>
          <p:cNvPr id="6" name="Segnaposto contenuto 5"/>
          <p:cNvSpPr>
            <a:spLocks noGrp="1"/>
          </p:cNvSpPr>
          <p:nvPr>
            <p:ph idx="1"/>
          </p:nvPr>
        </p:nvSpPr>
        <p:spPr/>
        <p:txBody>
          <a:bodyPr/>
          <a:lstStyle/>
          <a:p>
            <a:r>
              <a:rPr lang="en-US" dirty="0" smtClean="0"/>
              <a:t>Method used: </a:t>
            </a:r>
          </a:p>
          <a:p>
            <a:pPr lvl="1"/>
            <a:r>
              <a:rPr lang="en-US" dirty="0" smtClean="0"/>
              <a:t>set-up of the motor parameters through </a:t>
            </a:r>
            <a:r>
              <a:rPr lang="it-IT" dirty="0" smtClean="0"/>
              <a:t>Faulhaber </a:t>
            </a:r>
            <a:r>
              <a:rPr lang="en-US" dirty="0" smtClean="0"/>
              <a:t>proprietary interface</a:t>
            </a:r>
          </a:p>
          <a:p>
            <a:pPr lvl="1"/>
            <a:r>
              <a:rPr lang="en-US" dirty="0" smtClean="0"/>
              <a:t>motor  displacement of 39 mm (proper caliber)</a:t>
            </a:r>
          </a:p>
          <a:p>
            <a:pPr lvl="1"/>
            <a:r>
              <a:rPr lang="en-US" dirty="0" smtClean="0"/>
              <a:t>error on motor 90° rotation calculation estimated in ±0,1 mm</a:t>
            </a:r>
          </a:p>
          <a:p>
            <a:pPr lvl="1"/>
            <a:r>
              <a:rPr lang="en-US" dirty="0" smtClean="0"/>
              <a:t>n. of step required: 2.000.000</a:t>
            </a:r>
          </a:p>
          <a:p>
            <a:r>
              <a:rPr lang="en-US" dirty="0" smtClean="0"/>
              <a:t>Resolution obtained: </a:t>
            </a:r>
            <a:r>
              <a:rPr lang="en-US" dirty="0" err="1" smtClean="0">
                <a:latin typeface="+mj-lt"/>
              </a:rPr>
              <a:t>1,95E</a:t>
            </a:r>
            <a:r>
              <a:rPr lang="en-US" dirty="0" smtClean="0">
                <a:latin typeface="+mj-lt"/>
              </a:rPr>
              <a:t>-02</a:t>
            </a:r>
            <a:r>
              <a:rPr lang="en-US" dirty="0" smtClean="0"/>
              <a:t> </a:t>
            </a:r>
            <a:r>
              <a:rPr lang="en-US" dirty="0" smtClean="0">
                <a:latin typeface="Symbol" pitchFamily="18" charset="2"/>
              </a:rPr>
              <a:t>m</a:t>
            </a:r>
            <a:r>
              <a:rPr lang="en-US" dirty="0" smtClean="0"/>
              <a:t>m (±</a:t>
            </a:r>
            <a:r>
              <a:rPr lang="en-US" dirty="0" err="1" smtClean="0">
                <a:latin typeface="+mj-lt"/>
              </a:rPr>
              <a:t>5,00E</a:t>
            </a:r>
            <a:r>
              <a:rPr lang="en-US" dirty="0" smtClean="0">
                <a:latin typeface="+mj-lt"/>
              </a:rPr>
              <a:t>-05</a:t>
            </a:r>
            <a:r>
              <a:rPr lang="en-US"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smtClean="0"/>
              <a:t>“</a:t>
            </a:r>
            <a:r>
              <a:rPr lang="en-US" dirty="0" smtClean="0">
                <a:latin typeface="Symbol" pitchFamily="18" charset="2"/>
              </a:rPr>
              <a:t>a</a:t>
            </a:r>
            <a:r>
              <a:rPr lang="en-US" dirty="0" smtClean="0"/>
              <a:t> angle” measured relative resolution</a:t>
            </a:r>
            <a:endParaRPr lang="en-US" dirty="0"/>
          </a:p>
        </p:txBody>
      </p:sp>
      <p:sp>
        <p:nvSpPr>
          <p:cNvPr id="4" name="Segnaposto contenuto 3"/>
          <p:cNvSpPr>
            <a:spLocks noGrp="1"/>
          </p:cNvSpPr>
          <p:nvPr>
            <p:ph idx="1"/>
          </p:nvPr>
        </p:nvSpPr>
        <p:spPr/>
        <p:txBody>
          <a:bodyPr>
            <a:normAutofit fontScale="92500" lnSpcReduction="20000"/>
          </a:bodyPr>
          <a:lstStyle/>
          <a:p>
            <a:r>
              <a:rPr lang="en-US" smtClean="0"/>
              <a:t>Laser working distance:</a:t>
            </a:r>
          </a:p>
          <a:p>
            <a:pPr lvl="1"/>
            <a:r>
              <a:rPr lang="en-US" smtClean="0"/>
              <a:t>100 mm (min)</a:t>
            </a:r>
          </a:p>
          <a:p>
            <a:pPr lvl="1"/>
            <a:r>
              <a:rPr lang="en-US" smtClean="0"/>
              <a:t>150 (max)</a:t>
            </a:r>
          </a:p>
          <a:p>
            <a:r>
              <a:rPr lang="en-US" smtClean="0"/>
              <a:t>Method used: </a:t>
            </a:r>
          </a:p>
          <a:p>
            <a:pPr lvl="1"/>
            <a:r>
              <a:rPr lang="en-US" smtClean="0"/>
              <a:t>set-up of the motor parameters through proprietary (</a:t>
            </a:r>
            <a:r>
              <a:rPr lang="it-IT" smtClean="0"/>
              <a:t>Faulhaber</a:t>
            </a:r>
            <a:r>
              <a:rPr lang="en-US" smtClean="0"/>
              <a:t>) interface</a:t>
            </a:r>
          </a:p>
          <a:p>
            <a:pPr lvl="1"/>
            <a:r>
              <a:rPr lang="en-US" smtClean="0"/>
              <a:t>motor rotation of 90° (bubble level)</a:t>
            </a:r>
          </a:p>
          <a:p>
            <a:pPr lvl="1"/>
            <a:r>
              <a:rPr lang="en-US" smtClean="0"/>
              <a:t>error on motor 90° rotation estimated in ±2°</a:t>
            </a:r>
          </a:p>
          <a:p>
            <a:pPr lvl="1"/>
            <a:r>
              <a:rPr lang="en-US" smtClean="0"/>
              <a:t>n. of step required: 206.500</a:t>
            </a:r>
          </a:p>
          <a:p>
            <a:r>
              <a:rPr lang="en-US" smtClean="0"/>
              <a:t>Results:</a:t>
            </a:r>
          </a:p>
          <a:p>
            <a:pPr lvl="1"/>
            <a:r>
              <a:rPr lang="en-US" smtClean="0"/>
              <a:t>average displacement “</a:t>
            </a:r>
            <a:r>
              <a:rPr lang="en-US" b="1" smtClean="0">
                <a:solidFill>
                  <a:srgbClr val="00B050"/>
                </a:solidFill>
              </a:rPr>
              <a:t>l</a:t>
            </a:r>
            <a:r>
              <a:rPr lang="en-US" smtClean="0"/>
              <a:t>” at 100 mm working distance: </a:t>
            </a:r>
            <a:r>
              <a:rPr lang="en-US" smtClean="0">
                <a:latin typeface="+mj-lt"/>
              </a:rPr>
              <a:t>7,61 E-01 </a:t>
            </a:r>
            <a:r>
              <a:rPr lang="en-US" smtClean="0">
                <a:latin typeface="Symbol" pitchFamily="18" charset="2"/>
              </a:rPr>
              <a:t>m</a:t>
            </a:r>
            <a:r>
              <a:rPr lang="en-US" smtClean="0"/>
              <a:t>m (±</a:t>
            </a:r>
            <a:r>
              <a:rPr lang="en-US" smtClean="0">
                <a:latin typeface="+mj-lt"/>
              </a:rPr>
              <a:t>1,69E-2</a:t>
            </a:r>
            <a:r>
              <a:rPr lang="en-US" smtClean="0"/>
              <a:t> </a:t>
            </a:r>
            <a:r>
              <a:rPr lang="en-US" smtClean="0">
                <a:latin typeface="Symbol" pitchFamily="18" charset="2"/>
              </a:rPr>
              <a:t>m</a:t>
            </a:r>
            <a:r>
              <a:rPr lang="en-US" smtClean="0"/>
              <a:t>m)</a:t>
            </a:r>
          </a:p>
          <a:p>
            <a:pPr lvl="1"/>
            <a:r>
              <a:rPr lang="en-US" smtClean="0"/>
              <a:t>average displacement “</a:t>
            </a:r>
            <a:r>
              <a:rPr lang="en-US" b="1" smtClean="0">
                <a:solidFill>
                  <a:srgbClr val="00B050"/>
                </a:solidFill>
              </a:rPr>
              <a:t>l</a:t>
            </a:r>
            <a:r>
              <a:rPr lang="en-US" smtClean="0"/>
              <a:t>” at 150 mm working distance: </a:t>
            </a:r>
            <a:r>
              <a:rPr lang="en-US" smtClean="0">
                <a:latin typeface="+mj-lt"/>
              </a:rPr>
              <a:t>1,14 </a:t>
            </a:r>
            <a:r>
              <a:rPr lang="en-US" smtClean="0"/>
              <a:t>mm (</a:t>
            </a:r>
            <a:r>
              <a:rPr lang="en-US" smtClean="0">
                <a:latin typeface="+mj-lt"/>
              </a:rPr>
              <a:t>±2,54E-2 </a:t>
            </a:r>
            <a:r>
              <a:rPr lang="en-US" smtClean="0">
                <a:latin typeface="Symbol" pitchFamily="18" charset="2"/>
              </a:rPr>
              <a:t>m</a:t>
            </a:r>
            <a:r>
              <a:rPr lang="en-US" smtClean="0"/>
              <a:t>m)</a:t>
            </a:r>
          </a:p>
          <a:p>
            <a:pPr lvl="1"/>
            <a:endParaRPr lang="en-US" dirty="0"/>
          </a:p>
        </p:txBody>
      </p:sp>
      <p:cxnSp>
        <p:nvCxnSpPr>
          <p:cNvPr id="7" name="Connettore 1 6"/>
          <p:cNvCxnSpPr/>
          <p:nvPr/>
        </p:nvCxnSpPr>
        <p:spPr>
          <a:xfrm>
            <a:off x="4427984" y="2060848"/>
            <a:ext cx="4032448"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8" name="Connettore 1 7"/>
          <p:cNvCxnSpPr/>
          <p:nvPr/>
        </p:nvCxnSpPr>
        <p:spPr>
          <a:xfrm flipV="1">
            <a:off x="8460432" y="1484784"/>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9" name="Connettore 1 8"/>
          <p:cNvCxnSpPr/>
          <p:nvPr/>
        </p:nvCxnSpPr>
        <p:spPr>
          <a:xfrm flipV="1">
            <a:off x="4427984" y="1484784"/>
            <a:ext cx="4032448" cy="576064"/>
          </a:xfrm>
          <a:prstGeom prst="line">
            <a:avLst/>
          </a:prstGeom>
        </p:spPr>
        <p:style>
          <a:lnRef idx="1">
            <a:schemeClr val="dk1"/>
          </a:lnRef>
          <a:fillRef idx="0">
            <a:schemeClr val="dk1"/>
          </a:fillRef>
          <a:effectRef idx="0">
            <a:schemeClr val="dk1"/>
          </a:effectRef>
          <a:fontRef idx="minor">
            <a:schemeClr val="tx1"/>
          </a:fontRef>
        </p:style>
      </p:cxnSp>
      <p:sp>
        <p:nvSpPr>
          <p:cNvPr id="10" name="Arco 9"/>
          <p:cNvSpPr/>
          <p:nvPr/>
        </p:nvSpPr>
        <p:spPr>
          <a:xfrm rot="2554392">
            <a:off x="6086489" y="1747580"/>
            <a:ext cx="360000" cy="360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p:cNvSpPr txBox="1"/>
          <p:nvPr/>
        </p:nvSpPr>
        <p:spPr>
          <a:xfrm>
            <a:off x="6446366" y="1700808"/>
            <a:ext cx="330540" cy="369332"/>
          </a:xfrm>
          <a:prstGeom prst="rect">
            <a:avLst/>
          </a:prstGeom>
          <a:noFill/>
        </p:spPr>
        <p:txBody>
          <a:bodyPr wrap="none" rtlCol="0">
            <a:spAutoFit/>
          </a:bodyPr>
          <a:lstStyle/>
          <a:p>
            <a:r>
              <a:rPr lang="en-US" dirty="0" smtClean="0">
                <a:latin typeface="Symbol" pitchFamily="18" charset="2"/>
              </a:rPr>
              <a:t>a</a:t>
            </a:r>
            <a:endParaRPr lang="en-US" dirty="0">
              <a:latin typeface="Symbol" pitchFamily="18" charset="2"/>
            </a:endParaRPr>
          </a:p>
        </p:txBody>
      </p:sp>
      <p:sp>
        <p:nvSpPr>
          <p:cNvPr id="12" name="CasellaDiTesto 11"/>
          <p:cNvSpPr txBox="1"/>
          <p:nvPr/>
        </p:nvSpPr>
        <p:spPr>
          <a:xfrm>
            <a:off x="6948264" y="2132856"/>
            <a:ext cx="1640001" cy="369332"/>
          </a:xfrm>
          <a:prstGeom prst="rect">
            <a:avLst/>
          </a:prstGeom>
          <a:noFill/>
        </p:spPr>
        <p:txBody>
          <a:bodyPr wrap="none" rtlCol="0">
            <a:spAutoFit/>
          </a:bodyPr>
          <a:lstStyle/>
          <a:p>
            <a:r>
              <a:rPr lang="en-US" dirty="0" smtClean="0"/>
              <a:t>L=100; 150 mm</a:t>
            </a:r>
            <a:endParaRPr lang="en-US" dirty="0"/>
          </a:p>
        </p:txBody>
      </p:sp>
      <p:sp>
        <p:nvSpPr>
          <p:cNvPr id="13" name="CasellaDiTesto 12"/>
          <p:cNvSpPr txBox="1"/>
          <p:nvPr/>
        </p:nvSpPr>
        <p:spPr>
          <a:xfrm>
            <a:off x="8532440" y="1556792"/>
            <a:ext cx="260008" cy="369332"/>
          </a:xfrm>
          <a:prstGeom prst="rect">
            <a:avLst/>
          </a:prstGeom>
          <a:noFill/>
        </p:spPr>
        <p:txBody>
          <a:bodyPr wrap="none" rtlCol="0">
            <a:spAutoFit/>
          </a:bodyPr>
          <a:lstStyle/>
          <a:p>
            <a:r>
              <a:rPr lang="en-US" b="1" dirty="0" smtClean="0">
                <a:solidFill>
                  <a:srgbClr val="00B050"/>
                </a:solidFill>
              </a:rPr>
              <a:t>l</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4716016" y="4571836"/>
            <a:ext cx="4296625" cy="369332"/>
          </a:xfrm>
          <a:prstGeom prst="rect">
            <a:avLst/>
          </a:prstGeom>
          <a:noFill/>
        </p:spPr>
        <p:txBody>
          <a:bodyPr wrap="none" rtlCol="0">
            <a:spAutoFit/>
          </a:bodyPr>
          <a:lstStyle/>
          <a:p>
            <a:r>
              <a:rPr lang="en-US" b="1" dirty="0" smtClean="0"/>
              <a:t>Video Link                                     Channel</a:t>
            </a:r>
            <a:endParaRPr lang="en-US" b="1" dirty="0"/>
          </a:p>
        </p:txBody>
      </p:sp>
      <p:sp>
        <p:nvSpPr>
          <p:cNvPr id="2" name="Titolo 1"/>
          <p:cNvSpPr>
            <a:spLocks noGrp="1"/>
          </p:cNvSpPr>
          <p:nvPr>
            <p:ph type="title"/>
          </p:nvPr>
        </p:nvSpPr>
        <p:spPr/>
        <p:txBody>
          <a:bodyPr/>
          <a:lstStyle/>
          <a:p>
            <a:r>
              <a:rPr lang="en-US" dirty="0" smtClean="0"/>
              <a:t>Present configuration</a:t>
            </a:r>
            <a:endParaRPr lang="en-US" dirty="0"/>
          </a:p>
        </p:txBody>
      </p:sp>
      <p:pic>
        <p:nvPicPr>
          <p:cNvPr id="70660" name="Picture 4" descr="C:\Users\Valentina-MicroTech\Documents\Ekymed\Progetti\Echord\immagini\IMG_20160629_133855.jpg"/>
          <p:cNvPicPr>
            <a:picLocks noChangeAspect="1" noChangeArrowheads="1"/>
          </p:cNvPicPr>
          <p:nvPr/>
        </p:nvPicPr>
        <p:blipFill>
          <a:blip r:embed="rId2" cstate="email"/>
          <a:srcRect/>
          <a:stretch>
            <a:fillRect/>
          </a:stretch>
        </p:blipFill>
        <p:spPr bwMode="auto">
          <a:xfrm>
            <a:off x="63748" y="4221368"/>
            <a:ext cx="4480000" cy="2520000"/>
          </a:xfrm>
          <a:prstGeom prst="rect">
            <a:avLst/>
          </a:prstGeom>
          <a:noFill/>
        </p:spPr>
      </p:pic>
      <p:grpSp>
        <p:nvGrpSpPr>
          <p:cNvPr id="7" name="Gruppo 6"/>
          <p:cNvGrpSpPr/>
          <p:nvPr/>
        </p:nvGrpSpPr>
        <p:grpSpPr>
          <a:xfrm>
            <a:off x="63748" y="1652608"/>
            <a:ext cx="9016504" cy="2520000"/>
            <a:chOff x="35496" y="1196752"/>
            <a:chExt cx="9016504" cy="2520000"/>
          </a:xfrm>
        </p:grpSpPr>
        <p:pic>
          <p:nvPicPr>
            <p:cNvPr id="70659" name="Picture 3" descr="C:\Users\Valentina-MicroTech\Documents\Ekymed\Progetti\Echord\immagini\IMG_20160629_133906.jpg"/>
            <p:cNvPicPr>
              <a:picLocks noChangeAspect="1" noChangeArrowheads="1"/>
            </p:cNvPicPr>
            <p:nvPr/>
          </p:nvPicPr>
          <p:blipFill>
            <a:blip r:embed="rId3" cstate="email"/>
            <a:srcRect/>
            <a:stretch>
              <a:fillRect/>
            </a:stretch>
          </p:blipFill>
          <p:spPr bwMode="auto">
            <a:xfrm>
              <a:off x="35496" y="1196752"/>
              <a:ext cx="4480000" cy="2520000"/>
            </a:xfrm>
            <a:prstGeom prst="rect">
              <a:avLst/>
            </a:prstGeom>
            <a:noFill/>
          </p:spPr>
        </p:pic>
        <p:pic>
          <p:nvPicPr>
            <p:cNvPr id="70661" name="Picture 5" descr="C:\Users\Valentina-MicroTech\Documents\Ekymed\Progetti\Echord\immagini\IMG_20160629_133915.jpg"/>
            <p:cNvPicPr>
              <a:picLocks noChangeAspect="1" noChangeArrowheads="1"/>
            </p:cNvPicPr>
            <p:nvPr/>
          </p:nvPicPr>
          <p:blipFill>
            <a:blip r:embed="rId4" cstate="email"/>
            <a:srcRect/>
            <a:stretch>
              <a:fillRect/>
            </a:stretch>
          </p:blipFill>
          <p:spPr bwMode="auto">
            <a:xfrm>
              <a:off x="4572000" y="1196752"/>
              <a:ext cx="4480000" cy="2520000"/>
            </a:xfrm>
            <a:prstGeom prst="rect">
              <a:avLst/>
            </a:prstGeom>
            <a:noFill/>
          </p:spPr>
        </p:pic>
      </p:grpSp>
      <p:pic>
        <p:nvPicPr>
          <p:cNvPr id="82948" name="Picture 4" descr="http://www.tutorialweb.org/wp-content/uploads/2012/12/294095.jpg"/>
          <p:cNvPicPr>
            <a:picLocks noChangeAspect="1" noChangeArrowheads="1"/>
          </p:cNvPicPr>
          <p:nvPr/>
        </p:nvPicPr>
        <p:blipFill>
          <a:blip r:embed="rId5" cstate="email"/>
          <a:srcRect/>
          <a:stretch>
            <a:fillRect/>
          </a:stretch>
        </p:blipFill>
        <p:spPr bwMode="auto">
          <a:xfrm>
            <a:off x="5993110" y="4586769"/>
            <a:ext cx="792088" cy="339466"/>
          </a:xfrm>
          <a:prstGeom prst="rect">
            <a:avLst/>
          </a:prstGeom>
          <a:noFill/>
        </p:spPr>
      </p:pic>
      <p:pic>
        <p:nvPicPr>
          <p:cNvPr id="11" name="Immagine 10" descr="LOGO.tif"/>
          <p:cNvPicPr>
            <a:picLocks noChangeAspect="1"/>
          </p:cNvPicPr>
          <p:nvPr/>
        </p:nvPicPr>
        <p:blipFill>
          <a:blip r:embed="rId6" cstate="email"/>
          <a:stretch>
            <a:fillRect/>
          </a:stretch>
        </p:blipFill>
        <p:spPr>
          <a:xfrm>
            <a:off x="6823298" y="4576502"/>
            <a:ext cx="1118230" cy="360000"/>
          </a:xfrm>
          <a:prstGeom prst="rect">
            <a:avLst/>
          </a:prstGeom>
          <a:noFill/>
          <a:ln>
            <a:noFill/>
          </a:ln>
        </p:spPr>
      </p:pic>
      <p:sp>
        <p:nvSpPr>
          <p:cNvPr id="12" name="Rettangolo 11"/>
          <p:cNvSpPr/>
          <p:nvPr/>
        </p:nvSpPr>
        <p:spPr>
          <a:xfrm>
            <a:off x="504056" y="1196752"/>
            <a:ext cx="8388424" cy="369332"/>
          </a:xfrm>
          <a:prstGeom prst="rect">
            <a:avLst/>
          </a:prstGeom>
        </p:spPr>
        <p:txBody>
          <a:bodyPr wrap="square">
            <a:spAutoFit/>
          </a:bodyPr>
          <a:lstStyle/>
          <a:p>
            <a:pPr algn="ctr"/>
            <a:r>
              <a:rPr lang="en-US" dirty="0" smtClean="0">
                <a:solidFill>
                  <a:srgbClr val="FF0000"/>
                </a:solidFill>
              </a:rPr>
              <a:t>Vertical revolution greater than 360  degree around NIR camera optical axis</a:t>
            </a:r>
            <a:endParaRPr lang="en-US" dirty="0">
              <a:solidFill>
                <a:srgbClr val="FF0000"/>
              </a:solidFill>
            </a:endParaRPr>
          </a:p>
        </p:txBody>
      </p:sp>
      <p:sp>
        <p:nvSpPr>
          <p:cNvPr id="13" name="Rettangolo 12"/>
          <p:cNvSpPr/>
          <p:nvPr/>
        </p:nvSpPr>
        <p:spPr>
          <a:xfrm>
            <a:off x="5220072" y="5157192"/>
            <a:ext cx="3264292" cy="369332"/>
          </a:xfrm>
          <a:prstGeom prst="rect">
            <a:avLst/>
          </a:prstGeom>
          <a:solidFill>
            <a:schemeClr val="tx2"/>
          </a:solidFill>
        </p:spPr>
        <p:txBody>
          <a:bodyPr wrap="none">
            <a:spAutoFit/>
          </a:bodyPr>
          <a:lstStyle/>
          <a:p>
            <a:r>
              <a:rPr lang="en-US" dirty="0" smtClean="0">
                <a:hlinkClick r:id="rId7"/>
              </a:rPr>
              <a:t>https://youtu.be/iNf7rvW5Rx8</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Faulhaber IDE </a:t>
            </a:r>
            <a:r>
              <a:rPr lang="en-US" dirty="0" smtClean="0"/>
              <a:t>for setting motor’s motion parameters for laser movement</a:t>
            </a:r>
            <a:endParaRPr lang="en-US" dirty="0"/>
          </a:p>
        </p:txBody>
      </p:sp>
      <p:pic>
        <p:nvPicPr>
          <p:cNvPr id="5" name="Immagine 4"/>
          <p:cNvPicPr>
            <a:picLocks noChangeAspect="1"/>
          </p:cNvPicPr>
          <p:nvPr/>
        </p:nvPicPr>
        <p:blipFill rotWithShape="1">
          <a:blip r:embed="rId2" cstate="email"/>
          <a:stretch/>
        </p:blipFill>
        <p:spPr bwMode="auto">
          <a:xfrm>
            <a:off x="431540" y="1209758"/>
            <a:ext cx="8280920" cy="4658018"/>
          </a:xfrm>
          <a:prstGeom prst="rect">
            <a:avLst/>
          </a:prstGeom>
          <a:ln>
            <a:noFill/>
          </a:ln>
          <a:extLst>
            <a:ext uri="{53640926-AAD7-44D8-BBD7-CCE9431645EC}">
              <a14:shadowObscured xmlns="" xmlns:a14="http://schemas.microsoft.com/office/drawing/2010/main"/>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Motor driver control Unit</a:t>
            </a:r>
            <a:endParaRPr lang="it-IT" dirty="0"/>
          </a:p>
        </p:txBody>
      </p:sp>
      <p:pic>
        <p:nvPicPr>
          <p:cNvPr id="4" name="Immagine 3" descr="FAULHABER MCST 3601 Motion Controller"/>
          <p:cNvPicPr>
            <a:picLocks noChangeAspect="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660232" y="3789035"/>
            <a:ext cx="2340000" cy="1872708"/>
          </a:xfrm>
          <a:prstGeom prst="rect">
            <a:avLst/>
          </a:prstGeom>
          <a:noFill/>
          <a:ln>
            <a:noFill/>
          </a:ln>
        </p:spPr>
      </p:pic>
      <p:pic>
        <p:nvPicPr>
          <p:cNvPr id="5" name="Immagine 4" descr="The MCST3601 controller and the FDM0620 stepper motor make a perfect pair"/>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bwMode="auto">
          <a:xfrm>
            <a:off x="6660232" y="1844824"/>
            <a:ext cx="2340000" cy="1542163"/>
          </a:xfrm>
          <a:prstGeom prst="rect">
            <a:avLst/>
          </a:prstGeom>
          <a:noFill/>
          <a:ln>
            <a:noFill/>
          </a:ln>
          <a:extLst>
            <a:ext uri="{53640926-AAD7-44D8-BBD7-CCE9431645EC}">
              <a14:shadowObscured xmlns="" xmlns:a14="http://schemas.microsoft.com/office/drawing/2010/main"/>
            </a:ext>
          </a:extLst>
        </p:spPr>
      </p:pic>
      <p:sp>
        <p:nvSpPr>
          <p:cNvPr id="6" name="Rettangolo 5"/>
          <p:cNvSpPr/>
          <p:nvPr/>
        </p:nvSpPr>
        <p:spPr>
          <a:xfrm>
            <a:off x="467544" y="1124744"/>
            <a:ext cx="8496944" cy="707886"/>
          </a:xfrm>
          <a:prstGeom prst="rect">
            <a:avLst/>
          </a:prstGeom>
        </p:spPr>
        <p:txBody>
          <a:bodyPr wrap="square">
            <a:spAutoFit/>
          </a:bodyPr>
          <a:lstStyle/>
          <a:p>
            <a:r>
              <a:rPr lang="en-US" sz="2000" dirty="0"/>
              <a:t>To simplify the motor control all selected motors are driven by the same type of control </a:t>
            </a:r>
            <a:r>
              <a:rPr lang="en-US" sz="2000" dirty="0" smtClean="0"/>
              <a:t>unit: the Faulhaber the </a:t>
            </a:r>
            <a:r>
              <a:rPr lang="en-US" sz="2000" dirty="0" err="1" smtClean="0"/>
              <a:t>MCST</a:t>
            </a:r>
            <a:r>
              <a:rPr lang="en-US" sz="2000" dirty="0" smtClean="0"/>
              <a:t> 3601 .</a:t>
            </a:r>
            <a:endParaRPr lang="it-IT" sz="2000" dirty="0"/>
          </a:p>
        </p:txBody>
      </p:sp>
      <p:pic>
        <p:nvPicPr>
          <p:cNvPr id="39938" name="Picture 2"/>
          <p:cNvPicPr>
            <a:picLocks noChangeAspect="1" noChangeArrowheads="1"/>
          </p:cNvPicPr>
          <p:nvPr/>
        </p:nvPicPr>
        <p:blipFill>
          <a:blip r:embed="rId4" cstate="email"/>
          <a:srcRect/>
          <a:stretch>
            <a:fillRect/>
          </a:stretch>
        </p:blipFill>
        <p:spPr bwMode="auto">
          <a:xfrm>
            <a:off x="323528" y="1844824"/>
            <a:ext cx="6306666" cy="4743770"/>
          </a:xfrm>
          <a:prstGeom prst="rect">
            <a:avLst/>
          </a:prstGeom>
          <a:noFill/>
          <a:ln w="9525">
            <a:noFill/>
            <a:miter lim="800000"/>
            <a:headEnd/>
            <a:tailEnd/>
          </a:ln>
          <a:effectLst/>
        </p:spPr>
      </p:pic>
    </p:spTree>
    <p:extLst>
      <p:ext uri="{BB962C8B-B14F-4D97-AF65-F5344CB8AC3E}">
        <p14:creationId xmlns="" xmlns:p14="http://schemas.microsoft.com/office/powerpoint/2010/main" val="281442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Outline of the presentation</a:t>
            </a:r>
            <a:endParaRPr lang="en-US" dirty="0"/>
          </a:p>
        </p:txBody>
      </p:sp>
      <p:sp>
        <p:nvSpPr>
          <p:cNvPr id="3" name="Segnaposto contenuto 2"/>
          <p:cNvSpPr>
            <a:spLocks noGrp="1"/>
          </p:cNvSpPr>
          <p:nvPr>
            <p:ph idx="1"/>
          </p:nvPr>
        </p:nvSpPr>
        <p:spPr/>
        <p:txBody>
          <a:bodyPr>
            <a:normAutofit/>
          </a:bodyPr>
          <a:lstStyle/>
          <a:p>
            <a:r>
              <a:rPr lang="en-US" dirty="0" smtClean="0"/>
              <a:t>Introduction:</a:t>
            </a:r>
          </a:p>
          <a:p>
            <a:pPr lvl="1"/>
            <a:r>
              <a:rPr lang="en-US" dirty="0" smtClean="0"/>
              <a:t>project objectives &amp; overall description</a:t>
            </a:r>
          </a:p>
          <a:p>
            <a:pPr lvl="1"/>
            <a:r>
              <a:rPr lang="en-US" dirty="0" smtClean="0"/>
              <a:t>physical constraints</a:t>
            </a:r>
          </a:p>
          <a:p>
            <a:pPr lvl="1"/>
            <a:r>
              <a:rPr lang="en-US" dirty="0" smtClean="0"/>
              <a:t>system architecture</a:t>
            </a:r>
          </a:p>
          <a:p>
            <a:r>
              <a:rPr lang="en-US" dirty="0" smtClean="0"/>
              <a:t>Current status of implemented modules:</a:t>
            </a:r>
          </a:p>
          <a:p>
            <a:pPr lvl="1"/>
            <a:r>
              <a:rPr lang="en-US" dirty="0" smtClean="0"/>
              <a:t>handpiece / end-effector</a:t>
            </a:r>
          </a:p>
          <a:p>
            <a:pPr lvl="1"/>
            <a:r>
              <a:rPr lang="en-US" dirty="0" smtClean="0"/>
              <a:t>Laser control system and robot control</a:t>
            </a:r>
          </a:p>
          <a:p>
            <a:pPr lvl="1"/>
            <a:r>
              <a:rPr lang="en-US" dirty="0" smtClean="0"/>
              <a:t>tests &amp; results at </a:t>
            </a:r>
            <a:r>
              <a:rPr lang="en-US" dirty="0" smtClean="0"/>
              <a:t>25/07/2016</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Further activities on end-effector</a:t>
            </a:r>
            <a:endParaRPr lang="en-US" dirty="0"/>
          </a:p>
        </p:txBody>
      </p:sp>
      <p:sp>
        <p:nvSpPr>
          <p:cNvPr id="3" name="Segnaposto contenuto 2"/>
          <p:cNvSpPr>
            <a:spLocks noGrp="1"/>
          </p:cNvSpPr>
          <p:nvPr>
            <p:ph idx="1"/>
          </p:nvPr>
        </p:nvSpPr>
        <p:spPr/>
        <p:txBody>
          <a:bodyPr/>
          <a:lstStyle/>
          <a:p>
            <a:r>
              <a:rPr lang="en-US" dirty="0" smtClean="0"/>
              <a:t>“z axis motor” repair</a:t>
            </a:r>
          </a:p>
          <a:p>
            <a:r>
              <a:rPr lang="en-US" dirty="0" smtClean="0"/>
              <a:t>electronics and cabling “strategy” for rotating board</a:t>
            </a:r>
          </a:p>
        </p:txBody>
      </p:sp>
      <p:pic>
        <p:nvPicPr>
          <p:cNvPr id="3074" name="Picture 2" descr="E-Z Chain cable carrier"/>
          <p:cNvPicPr>
            <a:picLocks noChangeAspect="1" noChangeArrowheads="1"/>
          </p:cNvPicPr>
          <p:nvPr/>
        </p:nvPicPr>
        <p:blipFill>
          <a:blip r:embed="rId2" cstate="email"/>
          <a:srcRect/>
          <a:stretch>
            <a:fillRect/>
          </a:stretch>
        </p:blipFill>
        <p:spPr bwMode="auto">
          <a:xfrm rot="10800000">
            <a:off x="3851920" y="4841775"/>
            <a:ext cx="2016224" cy="1584177"/>
          </a:xfrm>
          <a:prstGeom prst="rect">
            <a:avLst/>
          </a:prstGeom>
          <a:noFill/>
        </p:spPr>
      </p:pic>
      <p:sp>
        <p:nvSpPr>
          <p:cNvPr id="5" name="Ovale 4"/>
          <p:cNvSpPr/>
          <p:nvPr/>
        </p:nvSpPr>
        <p:spPr>
          <a:xfrm>
            <a:off x="6464915" y="2513459"/>
            <a:ext cx="185143" cy="1851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e 5"/>
          <p:cNvSpPr/>
          <p:nvPr/>
        </p:nvSpPr>
        <p:spPr>
          <a:xfrm>
            <a:off x="6742630" y="2513459"/>
            <a:ext cx="185143" cy="1851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p:cNvSpPr/>
          <p:nvPr/>
        </p:nvSpPr>
        <p:spPr>
          <a:xfrm>
            <a:off x="6464915" y="2791174"/>
            <a:ext cx="185143" cy="1851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6742630" y="2791174"/>
            <a:ext cx="185143" cy="1851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6372344" y="2420888"/>
            <a:ext cx="648000" cy="64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p:cNvSpPr txBox="1"/>
          <p:nvPr/>
        </p:nvSpPr>
        <p:spPr>
          <a:xfrm>
            <a:off x="4896180" y="2421723"/>
            <a:ext cx="1431546" cy="646331"/>
          </a:xfrm>
          <a:prstGeom prst="rect">
            <a:avLst/>
          </a:prstGeom>
          <a:noFill/>
        </p:spPr>
        <p:txBody>
          <a:bodyPr wrap="none" rtlCol="0">
            <a:spAutoFit/>
          </a:bodyPr>
          <a:lstStyle/>
          <a:p>
            <a:pPr algn="ctr"/>
            <a:r>
              <a:rPr lang="en-US" dirty="0" smtClean="0"/>
              <a:t>“x axis”</a:t>
            </a:r>
          </a:p>
          <a:p>
            <a:pPr algn="ctr"/>
            <a:r>
              <a:rPr lang="en-US" dirty="0" smtClean="0"/>
              <a:t>motor board</a:t>
            </a:r>
            <a:endParaRPr lang="en-US" dirty="0"/>
          </a:p>
        </p:txBody>
      </p:sp>
      <p:sp>
        <p:nvSpPr>
          <p:cNvPr id="28" name="Ovale 27"/>
          <p:cNvSpPr/>
          <p:nvPr/>
        </p:nvSpPr>
        <p:spPr>
          <a:xfrm>
            <a:off x="8121027" y="2652317"/>
            <a:ext cx="185143" cy="18514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e 28"/>
          <p:cNvSpPr/>
          <p:nvPr/>
        </p:nvSpPr>
        <p:spPr>
          <a:xfrm>
            <a:off x="8398741" y="2652317"/>
            <a:ext cx="185143" cy="18514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e 31"/>
          <p:cNvSpPr/>
          <p:nvPr/>
        </p:nvSpPr>
        <p:spPr>
          <a:xfrm>
            <a:off x="8028456" y="2420888"/>
            <a:ext cx="648000" cy="64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sellaDiTesto 46"/>
          <p:cNvSpPr txBox="1"/>
          <p:nvPr/>
        </p:nvSpPr>
        <p:spPr>
          <a:xfrm>
            <a:off x="7047096" y="2421723"/>
            <a:ext cx="889474" cy="646331"/>
          </a:xfrm>
          <a:prstGeom prst="rect">
            <a:avLst/>
          </a:prstGeom>
          <a:noFill/>
        </p:spPr>
        <p:txBody>
          <a:bodyPr wrap="none" rtlCol="0">
            <a:spAutoFit/>
          </a:bodyPr>
          <a:lstStyle/>
          <a:p>
            <a:pPr algn="ctr"/>
            <a:r>
              <a:rPr lang="en-US" dirty="0" smtClean="0"/>
              <a:t>“x axis”</a:t>
            </a:r>
          </a:p>
          <a:p>
            <a:pPr algn="ctr"/>
            <a:r>
              <a:rPr lang="en-US" dirty="0" smtClean="0"/>
              <a:t>switch</a:t>
            </a:r>
            <a:endParaRPr lang="en-US" dirty="0"/>
          </a:p>
        </p:txBody>
      </p:sp>
      <p:grpSp>
        <p:nvGrpSpPr>
          <p:cNvPr id="4" name="Gruppo 14"/>
          <p:cNvGrpSpPr/>
          <p:nvPr/>
        </p:nvGrpSpPr>
        <p:grpSpPr>
          <a:xfrm>
            <a:off x="6464915" y="3233539"/>
            <a:ext cx="462857" cy="462857"/>
            <a:chOff x="6012160" y="3501008"/>
            <a:chExt cx="720080" cy="720080"/>
          </a:xfrm>
        </p:grpSpPr>
        <p:sp>
          <p:nvSpPr>
            <p:cNvPr id="17" name="Ovale 16"/>
            <p:cNvSpPr/>
            <p:nvPr/>
          </p:nvSpPr>
          <p:spPr>
            <a:xfrm>
              <a:off x="6012160" y="3501008"/>
              <a:ext cx="288032"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p:cNvSpPr/>
            <p:nvPr/>
          </p:nvSpPr>
          <p:spPr>
            <a:xfrm>
              <a:off x="6444208" y="3501008"/>
              <a:ext cx="288032"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e 18"/>
            <p:cNvSpPr/>
            <p:nvPr/>
          </p:nvSpPr>
          <p:spPr>
            <a:xfrm>
              <a:off x="6012160" y="3933056"/>
              <a:ext cx="288032"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e 19"/>
            <p:cNvSpPr/>
            <p:nvPr/>
          </p:nvSpPr>
          <p:spPr>
            <a:xfrm>
              <a:off x="6444208" y="3933056"/>
              <a:ext cx="288032"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e 15"/>
          <p:cNvSpPr/>
          <p:nvPr/>
        </p:nvSpPr>
        <p:spPr>
          <a:xfrm>
            <a:off x="6372344" y="3140968"/>
            <a:ext cx="648000" cy="64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21"/>
          <p:cNvSpPr txBox="1"/>
          <p:nvPr/>
        </p:nvSpPr>
        <p:spPr>
          <a:xfrm>
            <a:off x="4896180" y="3141803"/>
            <a:ext cx="1431546" cy="646331"/>
          </a:xfrm>
          <a:prstGeom prst="rect">
            <a:avLst/>
          </a:prstGeom>
          <a:noFill/>
        </p:spPr>
        <p:txBody>
          <a:bodyPr wrap="none" rtlCol="0">
            <a:spAutoFit/>
          </a:bodyPr>
          <a:lstStyle/>
          <a:p>
            <a:pPr algn="ctr"/>
            <a:r>
              <a:rPr lang="en-US" dirty="0" smtClean="0"/>
              <a:t>“</a:t>
            </a:r>
            <a:r>
              <a:rPr lang="en-US" dirty="0" smtClean="0">
                <a:latin typeface="Symbol" pitchFamily="18" charset="2"/>
              </a:rPr>
              <a:t>a</a:t>
            </a:r>
            <a:r>
              <a:rPr lang="en-US" dirty="0" smtClean="0"/>
              <a:t> axis”</a:t>
            </a:r>
          </a:p>
          <a:p>
            <a:pPr algn="ctr"/>
            <a:r>
              <a:rPr lang="en-US" dirty="0" smtClean="0"/>
              <a:t>motor board</a:t>
            </a:r>
            <a:endParaRPr lang="en-US" dirty="0"/>
          </a:p>
        </p:txBody>
      </p:sp>
      <p:sp>
        <p:nvSpPr>
          <p:cNvPr id="35" name="Ovale 34"/>
          <p:cNvSpPr/>
          <p:nvPr/>
        </p:nvSpPr>
        <p:spPr>
          <a:xfrm>
            <a:off x="8121027" y="3372397"/>
            <a:ext cx="185143" cy="185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e 35"/>
          <p:cNvSpPr/>
          <p:nvPr/>
        </p:nvSpPr>
        <p:spPr>
          <a:xfrm>
            <a:off x="8398741" y="3372397"/>
            <a:ext cx="185143" cy="1851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e 36"/>
          <p:cNvSpPr/>
          <p:nvPr/>
        </p:nvSpPr>
        <p:spPr>
          <a:xfrm>
            <a:off x="8028456" y="3140968"/>
            <a:ext cx="648000" cy="64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asellaDiTesto 47"/>
          <p:cNvSpPr txBox="1"/>
          <p:nvPr/>
        </p:nvSpPr>
        <p:spPr>
          <a:xfrm>
            <a:off x="7027219" y="3141803"/>
            <a:ext cx="929229" cy="646331"/>
          </a:xfrm>
          <a:prstGeom prst="rect">
            <a:avLst/>
          </a:prstGeom>
          <a:noFill/>
        </p:spPr>
        <p:txBody>
          <a:bodyPr wrap="none" rtlCol="0">
            <a:spAutoFit/>
          </a:bodyPr>
          <a:lstStyle/>
          <a:p>
            <a:pPr algn="ctr"/>
            <a:r>
              <a:rPr lang="en-US" dirty="0" smtClean="0"/>
              <a:t>“</a:t>
            </a:r>
            <a:r>
              <a:rPr lang="en-US" dirty="0" smtClean="0">
                <a:latin typeface="Symbol" pitchFamily="18" charset="2"/>
              </a:rPr>
              <a:t>a</a:t>
            </a:r>
            <a:r>
              <a:rPr lang="en-US" dirty="0" smtClean="0"/>
              <a:t> axis”</a:t>
            </a:r>
          </a:p>
          <a:p>
            <a:pPr algn="ctr"/>
            <a:r>
              <a:rPr lang="en-US" dirty="0" smtClean="0"/>
              <a:t>switch</a:t>
            </a:r>
            <a:endParaRPr lang="en-US" dirty="0"/>
          </a:p>
        </p:txBody>
      </p:sp>
      <p:sp>
        <p:nvSpPr>
          <p:cNvPr id="43" name="Ovale 42"/>
          <p:cNvSpPr/>
          <p:nvPr/>
        </p:nvSpPr>
        <p:spPr>
          <a:xfrm>
            <a:off x="8121027" y="4175537"/>
            <a:ext cx="185143" cy="1851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e 43"/>
          <p:cNvSpPr/>
          <p:nvPr/>
        </p:nvSpPr>
        <p:spPr>
          <a:xfrm>
            <a:off x="8398741" y="4175537"/>
            <a:ext cx="185143" cy="1851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e 44"/>
          <p:cNvSpPr/>
          <p:nvPr/>
        </p:nvSpPr>
        <p:spPr>
          <a:xfrm>
            <a:off x="8259884" y="3944109"/>
            <a:ext cx="185143" cy="1851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e 41"/>
          <p:cNvSpPr/>
          <p:nvPr/>
        </p:nvSpPr>
        <p:spPr>
          <a:xfrm>
            <a:off x="8028456" y="3861048"/>
            <a:ext cx="648000" cy="64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sellaDiTesto 48"/>
          <p:cNvSpPr txBox="1"/>
          <p:nvPr/>
        </p:nvSpPr>
        <p:spPr>
          <a:xfrm>
            <a:off x="7131959" y="4000382"/>
            <a:ext cx="719749" cy="369332"/>
          </a:xfrm>
          <a:prstGeom prst="rect">
            <a:avLst/>
          </a:prstGeom>
          <a:noFill/>
        </p:spPr>
        <p:txBody>
          <a:bodyPr wrap="none" rtlCol="0">
            <a:spAutoFit/>
          </a:bodyPr>
          <a:lstStyle/>
          <a:p>
            <a:pPr algn="ctr"/>
            <a:r>
              <a:rPr lang="en-US" dirty="0" smtClean="0"/>
              <a:t>Laser</a:t>
            </a:r>
          </a:p>
        </p:txBody>
      </p:sp>
      <p:sp>
        <p:nvSpPr>
          <p:cNvPr id="52" name="Ovale 51"/>
          <p:cNvSpPr/>
          <p:nvPr/>
        </p:nvSpPr>
        <p:spPr>
          <a:xfrm>
            <a:off x="6372344" y="3861048"/>
            <a:ext cx="648000" cy="648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asellaDiTesto 54"/>
          <p:cNvSpPr txBox="1"/>
          <p:nvPr/>
        </p:nvSpPr>
        <p:spPr>
          <a:xfrm>
            <a:off x="5003389" y="3861883"/>
            <a:ext cx="1217128" cy="646331"/>
          </a:xfrm>
          <a:prstGeom prst="rect">
            <a:avLst/>
          </a:prstGeom>
          <a:noFill/>
        </p:spPr>
        <p:txBody>
          <a:bodyPr wrap="none" rtlCol="0">
            <a:spAutoFit/>
          </a:bodyPr>
          <a:lstStyle/>
          <a:p>
            <a:pPr algn="ctr"/>
            <a:r>
              <a:rPr lang="en-US" dirty="0" smtClean="0"/>
              <a:t>Ring light </a:t>
            </a:r>
          </a:p>
          <a:p>
            <a:pPr algn="ctr"/>
            <a:r>
              <a:rPr lang="en-US" i="1" dirty="0" smtClean="0"/>
              <a:t>USB</a:t>
            </a:r>
          </a:p>
        </p:txBody>
      </p:sp>
      <p:pic>
        <p:nvPicPr>
          <p:cNvPr id="3075" name="Picture 3"/>
          <p:cNvPicPr>
            <a:picLocks noChangeAspect="1" noChangeArrowheads="1"/>
          </p:cNvPicPr>
          <p:nvPr/>
        </p:nvPicPr>
        <p:blipFill>
          <a:blip r:embed="rId3" cstate="email"/>
          <a:srcRect/>
          <a:stretch>
            <a:fillRect/>
          </a:stretch>
        </p:blipFill>
        <p:spPr bwMode="auto">
          <a:xfrm>
            <a:off x="492453" y="2420888"/>
            <a:ext cx="4223563" cy="2538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smtClean="0"/>
              <a:t>Chain solution for rotational movements</a:t>
            </a:r>
            <a:endParaRPr lang="en-US" dirty="0"/>
          </a:p>
        </p:txBody>
      </p:sp>
      <p:pic>
        <p:nvPicPr>
          <p:cNvPr id="5" name="Picture 2" descr="Standard rotary module"/>
          <p:cNvPicPr>
            <a:picLocks noChangeAspect="1" noChangeArrowheads="1"/>
          </p:cNvPicPr>
          <p:nvPr/>
        </p:nvPicPr>
        <p:blipFill>
          <a:blip r:embed="rId2" cstate="email"/>
          <a:srcRect/>
          <a:stretch>
            <a:fillRect/>
          </a:stretch>
        </p:blipFill>
        <p:spPr bwMode="auto">
          <a:xfrm>
            <a:off x="683568" y="1637865"/>
            <a:ext cx="7776864" cy="44768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smtClean="0"/>
              <a:t>Osela Streamline Laser</a:t>
            </a:r>
            <a:endParaRPr lang="en-GB" dirty="0"/>
          </a:p>
        </p:txBody>
      </p:sp>
      <p:pic>
        <p:nvPicPr>
          <p:cNvPr id="69636" name="Picture 4"/>
          <p:cNvPicPr>
            <a:picLocks noChangeAspect="1" noChangeArrowheads="1"/>
          </p:cNvPicPr>
          <p:nvPr/>
        </p:nvPicPr>
        <p:blipFill>
          <a:blip r:embed="rId2" cstate="email"/>
          <a:srcRect/>
          <a:stretch>
            <a:fillRect/>
          </a:stretch>
        </p:blipFill>
        <p:spPr bwMode="auto">
          <a:xfrm>
            <a:off x="197768" y="5445224"/>
            <a:ext cx="8748464" cy="606408"/>
          </a:xfrm>
          <a:prstGeom prst="rect">
            <a:avLst/>
          </a:prstGeom>
          <a:noFill/>
          <a:ln w="9525">
            <a:noFill/>
            <a:miter lim="800000"/>
            <a:headEnd/>
            <a:tailEnd/>
          </a:ln>
        </p:spPr>
      </p:pic>
      <p:pic>
        <p:nvPicPr>
          <p:cNvPr id="69635" name="Picture 3"/>
          <p:cNvPicPr>
            <a:picLocks noChangeAspect="1" noChangeArrowheads="1"/>
          </p:cNvPicPr>
          <p:nvPr/>
        </p:nvPicPr>
        <p:blipFill>
          <a:blip r:embed="rId3" cstate="email"/>
          <a:srcRect/>
          <a:stretch>
            <a:fillRect/>
          </a:stretch>
        </p:blipFill>
        <p:spPr bwMode="auto">
          <a:xfrm>
            <a:off x="197768" y="6035715"/>
            <a:ext cx="8748464" cy="178355"/>
          </a:xfrm>
          <a:prstGeom prst="rect">
            <a:avLst/>
          </a:prstGeom>
          <a:noFill/>
          <a:ln w="9525">
            <a:noFill/>
            <a:miter lim="800000"/>
            <a:headEnd/>
            <a:tailEnd/>
          </a:ln>
        </p:spPr>
      </p:pic>
      <p:grpSp>
        <p:nvGrpSpPr>
          <p:cNvPr id="13" name="Gruppo 12"/>
          <p:cNvGrpSpPr>
            <a:grpSpLocks noChangeAspect="1"/>
          </p:cNvGrpSpPr>
          <p:nvPr/>
        </p:nvGrpSpPr>
        <p:grpSpPr>
          <a:xfrm>
            <a:off x="213900" y="1196751"/>
            <a:ext cx="8712000" cy="4184623"/>
            <a:chOff x="406788" y="1299436"/>
            <a:chExt cx="8019516" cy="3852000"/>
          </a:xfrm>
        </p:grpSpPr>
        <p:pic>
          <p:nvPicPr>
            <p:cNvPr id="6" name="Picture 1"/>
            <p:cNvPicPr>
              <a:picLocks noChangeAspect="1" noChangeArrowheads="1"/>
            </p:cNvPicPr>
            <p:nvPr/>
          </p:nvPicPr>
          <p:blipFill>
            <a:blip r:embed="rId4" cstate="email"/>
            <a:srcRect/>
            <a:stretch>
              <a:fillRect/>
            </a:stretch>
          </p:blipFill>
          <p:spPr bwMode="auto">
            <a:xfrm rot="16200000" flipH="1">
              <a:off x="-213449" y="1919673"/>
              <a:ext cx="3852000" cy="2611526"/>
            </a:xfrm>
            <a:prstGeom prst="rect">
              <a:avLst/>
            </a:prstGeom>
            <a:noFill/>
            <a:ln w="9525">
              <a:noFill/>
              <a:miter lim="800000"/>
              <a:headEnd/>
              <a:tailEnd/>
            </a:ln>
          </p:spPr>
        </p:pic>
        <p:pic>
          <p:nvPicPr>
            <p:cNvPr id="69634" name="Picture 2"/>
            <p:cNvPicPr>
              <a:picLocks noChangeAspect="1" noChangeArrowheads="1"/>
            </p:cNvPicPr>
            <p:nvPr/>
          </p:nvPicPr>
          <p:blipFill>
            <a:blip r:embed="rId5" cstate="email"/>
            <a:srcRect/>
            <a:stretch>
              <a:fillRect/>
            </a:stretch>
          </p:blipFill>
          <p:spPr bwMode="auto">
            <a:xfrm>
              <a:off x="3647148" y="1299436"/>
              <a:ext cx="4779156" cy="3852000"/>
            </a:xfrm>
            <a:prstGeom prst="rect">
              <a:avLst/>
            </a:prstGeom>
            <a:noFill/>
            <a:ln w="9525">
              <a:noFill/>
              <a:miter lim="800000"/>
              <a:headEnd/>
              <a:tailEnd/>
            </a:ln>
          </p:spPr>
        </p:pic>
        <p:sp>
          <p:nvSpPr>
            <p:cNvPr id="10" name="Rettangolo 9"/>
            <p:cNvSpPr/>
            <p:nvPr/>
          </p:nvSpPr>
          <p:spPr>
            <a:xfrm>
              <a:off x="4969548" y="3861049"/>
              <a:ext cx="2180916" cy="368306"/>
            </a:xfrm>
            <a:prstGeom prst="rect">
              <a:avLst/>
            </a:prstGeom>
          </p:spPr>
          <p:txBody>
            <a:bodyPr wrap="none">
              <a:spAutoFit/>
            </a:bodyPr>
            <a:lstStyle/>
            <a:p>
              <a:r>
                <a:rPr lang="en-US" sz="2000" b="1" dirty="0" smtClean="0"/>
                <a:t>power/driver unit </a:t>
              </a:r>
              <a:endParaRPr lang="en-US" sz="2000" b="1" dirty="0"/>
            </a:p>
          </p:txBody>
        </p:sp>
        <p:sp>
          <p:nvSpPr>
            <p:cNvPr id="11" name="Rettangolo 10"/>
            <p:cNvSpPr/>
            <p:nvPr/>
          </p:nvSpPr>
          <p:spPr>
            <a:xfrm>
              <a:off x="4418479" y="1325129"/>
              <a:ext cx="821784" cy="368306"/>
            </a:xfrm>
            <a:prstGeom prst="rect">
              <a:avLst/>
            </a:prstGeom>
          </p:spPr>
          <p:txBody>
            <a:bodyPr wrap="none">
              <a:spAutoFit/>
            </a:bodyPr>
            <a:lstStyle/>
            <a:p>
              <a:r>
                <a:rPr lang="en-US" sz="2000" b="1" dirty="0" smtClean="0"/>
                <a:t>Laser </a:t>
              </a:r>
              <a:endParaRPr lang="en-US" b="1" dirty="0"/>
            </a:p>
          </p:txBody>
        </p:sp>
      </p:grpSp>
      <p:cxnSp>
        <p:nvCxnSpPr>
          <p:cNvPr id="15" name="Connettore 2 14"/>
          <p:cNvCxnSpPr/>
          <p:nvPr/>
        </p:nvCxnSpPr>
        <p:spPr>
          <a:xfrm>
            <a:off x="3851920" y="2771636"/>
            <a:ext cx="2268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668344" y="1844824"/>
            <a:ext cx="840743" cy="369332"/>
          </a:xfrm>
          <a:prstGeom prst="rect">
            <a:avLst/>
          </a:prstGeom>
          <a:noFill/>
        </p:spPr>
        <p:txBody>
          <a:bodyPr wrap="none" rtlCol="0">
            <a:spAutoFit/>
          </a:bodyPr>
          <a:lstStyle/>
          <a:p>
            <a:r>
              <a:rPr lang="en-US" dirty="0" smtClean="0"/>
              <a:t>19 mm</a:t>
            </a:r>
            <a:endParaRPr lang="en-US" dirty="0"/>
          </a:p>
        </p:txBody>
      </p:sp>
      <p:sp>
        <p:nvSpPr>
          <p:cNvPr id="17" name="CasellaDiTesto 16"/>
          <p:cNvSpPr txBox="1"/>
          <p:nvPr/>
        </p:nvSpPr>
        <p:spPr>
          <a:xfrm>
            <a:off x="4482193" y="2411596"/>
            <a:ext cx="1007455" cy="369332"/>
          </a:xfrm>
          <a:prstGeom prst="rect">
            <a:avLst/>
          </a:prstGeom>
          <a:noFill/>
        </p:spPr>
        <p:txBody>
          <a:bodyPr wrap="none" rtlCol="0">
            <a:spAutoFit/>
          </a:bodyPr>
          <a:lstStyle/>
          <a:p>
            <a:r>
              <a:rPr lang="en-US" dirty="0" smtClean="0"/>
              <a:t>56,1 mm</a:t>
            </a:r>
            <a:endParaRPr lang="en-US" dirty="0"/>
          </a:p>
        </p:txBody>
      </p:sp>
      <p:cxnSp>
        <p:nvCxnSpPr>
          <p:cNvPr id="18" name="Connettore 2 17"/>
          <p:cNvCxnSpPr/>
          <p:nvPr/>
        </p:nvCxnSpPr>
        <p:spPr>
          <a:xfrm rot="16200000">
            <a:off x="7200335" y="1988800"/>
            <a:ext cx="79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547664" y="5969258"/>
            <a:ext cx="360040" cy="345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stCxn id="2" idx="6"/>
          </p:cNvCxnSpPr>
          <p:nvPr/>
        </p:nvCxnSpPr>
        <p:spPr>
          <a:xfrm>
            <a:off x="1907704" y="6142065"/>
            <a:ext cx="1152128" cy="311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31840" y="6309320"/>
            <a:ext cx="3114600" cy="369332"/>
          </a:xfrm>
          <a:prstGeom prst="rect">
            <a:avLst/>
          </a:prstGeom>
          <a:noFill/>
        </p:spPr>
        <p:txBody>
          <a:bodyPr wrap="square" rtlCol="0">
            <a:spAutoFit/>
          </a:bodyPr>
          <a:lstStyle/>
          <a:p>
            <a:r>
              <a:rPr lang="it-IT" dirty="0" smtClean="0"/>
              <a:t>Customized 1000 mW</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Osela laser characteristics</a:t>
            </a:r>
            <a:endParaRPr lang="en-US" dirty="0"/>
          </a:p>
        </p:txBody>
      </p:sp>
      <p:sp>
        <p:nvSpPr>
          <p:cNvPr id="3" name="Segnaposto contenuto 2"/>
          <p:cNvSpPr>
            <a:spLocks noGrp="1"/>
          </p:cNvSpPr>
          <p:nvPr>
            <p:ph idx="1"/>
          </p:nvPr>
        </p:nvSpPr>
        <p:spPr/>
        <p:txBody>
          <a:bodyPr/>
          <a:lstStyle/>
          <a:p>
            <a:r>
              <a:rPr lang="en-US" dirty="0" smtClean="0"/>
              <a:t>compact dimensions and low weight</a:t>
            </a:r>
          </a:p>
          <a:p>
            <a:r>
              <a:rPr lang="en-US" dirty="0" smtClean="0"/>
              <a:t>required wavelength (810 nm)</a:t>
            </a:r>
          </a:p>
          <a:p>
            <a:r>
              <a:rPr lang="en-US" dirty="0" smtClean="0"/>
              <a:t>linear power control (0-1 W)</a:t>
            </a:r>
          </a:p>
          <a:p>
            <a:r>
              <a:rPr lang="en-US" dirty="0" smtClean="0"/>
              <a:t>continue wave (</a:t>
            </a:r>
            <a:r>
              <a:rPr lang="en-US" dirty="0" err="1" smtClean="0"/>
              <a:t>cw</a:t>
            </a:r>
            <a:r>
              <a:rPr lang="en-US" dirty="0" smtClean="0"/>
              <a:t>) and pulse train emission modality</a:t>
            </a:r>
          </a:p>
          <a:p>
            <a:r>
              <a:rPr lang="en-US" dirty="0" smtClean="0"/>
              <a:t>control of the spot dimension around 40 </a:t>
            </a:r>
            <a:r>
              <a:rPr lang="en-US" dirty="0" smtClean="0">
                <a:sym typeface="Symbol" panose="05050102010706020507" pitchFamily="18" charset="2"/>
              </a:rPr>
              <a:t>m and depth of focus &lt; 10 mm</a:t>
            </a:r>
            <a:endParaRPr lang="en-US" dirty="0" smtClean="0"/>
          </a:p>
        </p:txBody>
      </p:sp>
      <p:sp>
        <p:nvSpPr>
          <p:cNvPr id="8" name="TextBox 7"/>
          <p:cNvSpPr txBox="1"/>
          <p:nvPr/>
        </p:nvSpPr>
        <p:spPr>
          <a:xfrm>
            <a:off x="1045188" y="4581128"/>
            <a:ext cx="2662715" cy="369332"/>
          </a:xfrm>
          <a:prstGeom prst="rect">
            <a:avLst/>
          </a:prstGeom>
          <a:noFill/>
        </p:spPr>
        <p:txBody>
          <a:bodyPr wrap="square" rtlCol="0">
            <a:spAutoFit/>
          </a:bodyPr>
          <a:lstStyle/>
          <a:p>
            <a:r>
              <a:rPr lang="it-IT" dirty="0" smtClean="0"/>
              <a:t>The compact diode laser</a:t>
            </a:r>
            <a:endParaRPr lang="en-GB" dirty="0"/>
          </a:p>
        </p:txBody>
      </p:sp>
      <p:pic>
        <p:nvPicPr>
          <p:cNvPr id="55297" name="Picture 1" descr="C:\Users\Valentina-MicroTech\Documents\Ekymed\Progetti\Echord\immagini\LAR Test 13 06 2016\IMG_2668.JPG"/>
          <p:cNvPicPr>
            <a:picLocks noChangeAspect="1" noChangeArrowheads="1"/>
          </p:cNvPicPr>
          <p:nvPr/>
        </p:nvPicPr>
        <p:blipFill>
          <a:blip r:embed="rId2" cstate="email"/>
          <a:srcRect/>
          <a:stretch>
            <a:fillRect/>
          </a:stretch>
        </p:blipFill>
        <p:spPr bwMode="auto">
          <a:xfrm>
            <a:off x="4716016" y="4025552"/>
            <a:ext cx="4355976" cy="2787824"/>
          </a:xfrm>
          <a:prstGeom prst="rect">
            <a:avLst/>
          </a:prstGeom>
          <a:noFill/>
        </p:spPr>
      </p:pic>
      <p:cxnSp>
        <p:nvCxnSpPr>
          <p:cNvPr id="7" name="Straight Arrow Connector 6"/>
          <p:cNvCxnSpPr>
            <a:endCxn id="8" idx="3"/>
          </p:cNvCxnSpPr>
          <p:nvPr/>
        </p:nvCxnSpPr>
        <p:spPr>
          <a:xfrm flipH="1" flipV="1">
            <a:off x="3707903" y="4765794"/>
            <a:ext cx="3240361" cy="1399510"/>
          </a:xfrm>
          <a:prstGeom prst="straightConnector1">
            <a:avLst/>
          </a:prstGeom>
          <a:ln w="19050">
            <a:solidFill>
              <a:srgbClr val="FF0000"/>
            </a:solidFill>
            <a:headEnd type="triangle" w="lg" len="lg"/>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99680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Laser control unit functional diagram </a:t>
            </a:r>
            <a:endParaRPr lang="en-GB" dirty="0"/>
          </a:p>
        </p:txBody>
      </p:sp>
      <p:cxnSp>
        <p:nvCxnSpPr>
          <p:cNvPr id="29" name="Connettore 2 28"/>
          <p:cNvCxnSpPr>
            <a:stCxn id="35" idx="0"/>
            <a:endCxn id="39" idx="5"/>
          </p:cNvCxnSpPr>
          <p:nvPr/>
        </p:nvCxnSpPr>
        <p:spPr>
          <a:xfrm flipH="1" flipV="1">
            <a:off x="4223486" y="2328291"/>
            <a:ext cx="1" cy="57774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Rettangolo arrotondato 34"/>
          <p:cNvSpPr/>
          <p:nvPr/>
        </p:nvSpPr>
        <p:spPr>
          <a:xfrm>
            <a:off x="3203848" y="2906038"/>
            <a:ext cx="2039277" cy="90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mj-lt"/>
              </a:rPr>
              <a:t>Microcontroller </a:t>
            </a:r>
            <a:r>
              <a:rPr lang="en-GB" dirty="0" err="1" smtClean="0">
                <a:solidFill>
                  <a:schemeClr val="tx1"/>
                </a:solidFill>
                <a:latin typeface="+mj-lt"/>
              </a:rPr>
              <a:t>PIC</a:t>
            </a:r>
            <a:r>
              <a:rPr lang="en-GB" dirty="0" smtClean="0">
                <a:solidFill>
                  <a:schemeClr val="tx1"/>
                </a:solidFill>
                <a:latin typeface="+mj-lt"/>
              </a:rPr>
              <a:t> </a:t>
            </a:r>
            <a:r>
              <a:rPr lang="en-GB" dirty="0" err="1" smtClean="0">
                <a:solidFill>
                  <a:schemeClr val="tx1"/>
                </a:solidFill>
                <a:latin typeface="+mj-lt"/>
              </a:rPr>
              <a:t>16C721</a:t>
            </a:r>
            <a:endParaRPr lang="en-GB" dirty="0">
              <a:solidFill>
                <a:schemeClr val="tx1"/>
              </a:solidFill>
              <a:latin typeface="+mj-lt"/>
            </a:endParaRPr>
          </a:p>
        </p:txBody>
      </p:sp>
      <p:sp>
        <p:nvSpPr>
          <p:cNvPr id="36" name="CasellaDiTesto 35"/>
          <p:cNvSpPr txBox="1"/>
          <p:nvPr/>
        </p:nvSpPr>
        <p:spPr>
          <a:xfrm>
            <a:off x="4258802" y="2466567"/>
            <a:ext cx="828881" cy="400110"/>
          </a:xfrm>
          <a:prstGeom prst="rect">
            <a:avLst/>
          </a:prstGeom>
          <a:noFill/>
        </p:spPr>
        <p:txBody>
          <a:bodyPr wrap="none" rtlCol="0">
            <a:spAutoFit/>
          </a:bodyPr>
          <a:lstStyle/>
          <a:p>
            <a:r>
              <a:rPr lang="en-GB" sz="2000" dirty="0" smtClean="0">
                <a:latin typeface="+mj-lt"/>
              </a:rPr>
              <a:t>RS232</a:t>
            </a:r>
            <a:endParaRPr lang="en-GB" sz="2000" dirty="0">
              <a:latin typeface="+mj-lt"/>
            </a:endParaRPr>
          </a:p>
        </p:txBody>
      </p:sp>
      <p:sp>
        <p:nvSpPr>
          <p:cNvPr id="38" name="Rettangolo arrotondato 37"/>
          <p:cNvSpPr/>
          <p:nvPr/>
        </p:nvSpPr>
        <p:spPr>
          <a:xfrm>
            <a:off x="3355068" y="5048698"/>
            <a:ext cx="1736837" cy="90058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latin typeface="+mj-lt"/>
              </a:rPr>
              <a:t>DAC</a:t>
            </a:r>
            <a:r>
              <a:rPr lang="en-GB" dirty="0" smtClean="0">
                <a:solidFill>
                  <a:schemeClr val="tx1"/>
                </a:solidFill>
                <a:latin typeface="+mj-lt"/>
              </a:rPr>
              <a:t> MAX 504</a:t>
            </a:r>
            <a:endParaRPr lang="en-GB" dirty="0">
              <a:solidFill>
                <a:schemeClr val="tx1"/>
              </a:solidFill>
              <a:latin typeface="+mj-lt"/>
            </a:endParaRPr>
          </a:p>
        </p:txBody>
      </p:sp>
      <p:sp>
        <p:nvSpPr>
          <p:cNvPr id="39" name="laptop"/>
          <p:cNvSpPr>
            <a:spLocks noEditPoints="1" noChangeArrowheads="1"/>
          </p:cNvSpPr>
          <p:nvPr/>
        </p:nvSpPr>
        <p:spPr bwMode="auto">
          <a:xfrm>
            <a:off x="3842963" y="1719896"/>
            <a:ext cx="761046" cy="60839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40" name="CasellaDiTesto 39"/>
          <p:cNvSpPr txBox="1"/>
          <p:nvPr/>
        </p:nvSpPr>
        <p:spPr>
          <a:xfrm>
            <a:off x="3131840" y="4005064"/>
            <a:ext cx="500458" cy="400110"/>
          </a:xfrm>
          <a:prstGeom prst="rect">
            <a:avLst/>
          </a:prstGeom>
          <a:noFill/>
        </p:spPr>
        <p:txBody>
          <a:bodyPr wrap="none" rtlCol="0">
            <a:spAutoFit/>
          </a:bodyPr>
          <a:lstStyle/>
          <a:p>
            <a:r>
              <a:rPr lang="en-GB" sz="2000" dirty="0" err="1" smtClean="0">
                <a:latin typeface="+mj-lt"/>
              </a:rPr>
              <a:t>SPI</a:t>
            </a:r>
            <a:endParaRPr lang="en-GB" sz="2000" dirty="0">
              <a:latin typeface="+mj-lt"/>
            </a:endParaRPr>
          </a:p>
        </p:txBody>
      </p:sp>
      <p:cxnSp>
        <p:nvCxnSpPr>
          <p:cNvPr id="41" name="Connettore 4 40"/>
          <p:cNvCxnSpPr>
            <a:stCxn id="38" idx="3"/>
            <a:endCxn id="46" idx="1"/>
          </p:cNvCxnSpPr>
          <p:nvPr/>
        </p:nvCxnSpPr>
        <p:spPr>
          <a:xfrm flipV="1">
            <a:off x="5091905" y="4305071"/>
            <a:ext cx="2114331" cy="1193918"/>
          </a:xfrm>
          <a:prstGeom prst="bentConnector3">
            <a:avLst>
              <a:gd name="adj1" fmla="val 50000"/>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5922353" y="2674189"/>
            <a:ext cx="1089655" cy="707886"/>
          </a:xfrm>
          <a:prstGeom prst="rect">
            <a:avLst/>
          </a:prstGeom>
          <a:noFill/>
        </p:spPr>
        <p:txBody>
          <a:bodyPr wrap="square" rtlCol="0">
            <a:spAutoFit/>
          </a:bodyPr>
          <a:lstStyle/>
          <a:p>
            <a:r>
              <a:rPr lang="en-GB" sz="2000" dirty="0" smtClean="0">
                <a:latin typeface="+mj-lt"/>
              </a:rPr>
              <a:t>Sync signal</a:t>
            </a:r>
            <a:endParaRPr lang="en-GB" sz="2000" dirty="0">
              <a:latin typeface="+mj-lt"/>
            </a:endParaRPr>
          </a:p>
        </p:txBody>
      </p:sp>
      <p:sp>
        <p:nvSpPr>
          <p:cNvPr id="43" name="CasellaDiTesto 42"/>
          <p:cNvSpPr txBox="1"/>
          <p:nvPr/>
        </p:nvSpPr>
        <p:spPr>
          <a:xfrm>
            <a:off x="3995936" y="4005064"/>
            <a:ext cx="764953" cy="400110"/>
          </a:xfrm>
          <a:prstGeom prst="rect">
            <a:avLst/>
          </a:prstGeom>
          <a:noFill/>
        </p:spPr>
        <p:txBody>
          <a:bodyPr wrap="none" rtlCol="0">
            <a:spAutoFit/>
          </a:bodyPr>
          <a:lstStyle/>
          <a:p>
            <a:r>
              <a:rPr lang="en-GB" sz="2000" dirty="0" err="1" smtClean="0">
                <a:latin typeface="+mj-lt"/>
              </a:rPr>
              <a:t>PWM</a:t>
            </a:r>
            <a:endParaRPr lang="en-GB" sz="2000" dirty="0">
              <a:latin typeface="+mj-lt"/>
            </a:endParaRPr>
          </a:p>
        </p:txBody>
      </p:sp>
      <p:sp>
        <p:nvSpPr>
          <p:cNvPr id="44" name="CasellaDiTesto 43"/>
          <p:cNvSpPr txBox="1"/>
          <p:nvPr/>
        </p:nvSpPr>
        <p:spPr>
          <a:xfrm>
            <a:off x="5292080" y="3933056"/>
            <a:ext cx="1320946" cy="1015663"/>
          </a:xfrm>
          <a:prstGeom prst="rect">
            <a:avLst/>
          </a:prstGeom>
          <a:noFill/>
        </p:spPr>
        <p:txBody>
          <a:bodyPr wrap="square" rtlCol="0">
            <a:spAutoFit/>
          </a:bodyPr>
          <a:lstStyle/>
          <a:p>
            <a:r>
              <a:rPr lang="en-GB" sz="2000" dirty="0" smtClean="0">
                <a:latin typeface="+mj-lt"/>
              </a:rPr>
              <a:t>Intensity control signal</a:t>
            </a:r>
            <a:endParaRPr lang="en-GB" sz="2000" dirty="0">
              <a:latin typeface="+mj-lt"/>
            </a:endParaRPr>
          </a:p>
        </p:txBody>
      </p:sp>
      <p:sp>
        <p:nvSpPr>
          <p:cNvPr id="45" name="Rettangolo arrotondato 44"/>
          <p:cNvSpPr/>
          <p:nvPr/>
        </p:nvSpPr>
        <p:spPr>
          <a:xfrm>
            <a:off x="7020271" y="2906038"/>
            <a:ext cx="1440000" cy="90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mj-lt"/>
              </a:rPr>
              <a:t>NIR</a:t>
            </a:r>
          </a:p>
          <a:p>
            <a:pPr algn="ctr"/>
            <a:r>
              <a:rPr lang="en-GB" dirty="0" smtClean="0">
                <a:solidFill>
                  <a:schemeClr val="tx1"/>
                </a:solidFill>
                <a:latin typeface="+mj-lt"/>
              </a:rPr>
              <a:t>camera</a:t>
            </a:r>
            <a:endParaRPr lang="en-GB" dirty="0">
              <a:solidFill>
                <a:schemeClr val="tx1"/>
              </a:solidFill>
              <a:latin typeface="+mj-lt"/>
            </a:endParaRPr>
          </a:p>
        </p:txBody>
      </p:sp>
      <p:sp>
        <p:nvSpPr>
          <p:cNvPr id="46" name="Rettangolo arrotondato 45"/>
          <p:cNvSpPr/>
          <p:nvPr/>
        </p:nvSpPr>
        <p:spPr>
          <a:xfrm>
            <a:off x="7206236" y="4049707"/>
            <a:ext cx="964909" cy="5107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mj-lt"/>
              </a:rPr>
              <a:t>Laser</a:t>
            </a:r>
            <a:endParaRPr lang="en-GB" dirty="0">
              <a:solidFill>
                <a:schemeClr val="tx1"/>
              </a:solidFill>
              <a:latin typeface="+mj-lt"/>
            </a:endParaRPr>
          </a:p>
        </p:txBody>
      </p:sp>
      <p:sp>
        <p:nvSpPr>
          <p:cNvPr id="52" name="CasellaDiTesto 51"/>
          <p:cNvSpPr txBox="1"/>
          <p:nvPr/>
        </p:nvSpPr>
        <p:spPr>
          <a:xfrm>
            <a:off x="6101544" y="1991167"/>
            <a:ext cx="989373" cy="400110"/>
          </a:xfrm>
          <a:prstGeom prst="rect">
            <a:avLst/>
          </a:prstGeom>
          <a:noFill/>
        </p:spPr>
        <p:txBody>
          <a:bodyPr wrap="none" rtlCol="0">
            <a:spAutoFit/>
          </a:bodyPr>
          <a:lstStyle/>
          <a:p>
            <a:r>
              <a:rPr lang="en-GB" sz="2000" dirty="0" smtClean="0">
                <a:latin typeface="+mj-lt"/>
              </a:rPr>
              <a:t>USB 3.1</a:t>
            </a:r>
            <a:endParaRPr lang="en-GB" sz="2000" dirty="0">
              <a:latin typeface="+mj-lt"/>
            </a:endParaRPr>
          </a:p>
        </p:txBody>
      </p:sp>
      <p:sp>
        <p:nvSpPr>
          <p:cNvPr id="53" name="Rettangolo arrotondato 52"/>
          <p:cNvSpPr/>
          <p:nvPr/>
        </p:nvSpPr>
        <p:spPr>
          <a:xfrm>
            <a:off x="755576" y="2906038"/>
            <a:ext cx="1582258" cy="900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mj-lt"/>
              </a:rPr>
              <a:t>Power Supply </a:t>
            </a:r>
            <a:r>
              <a:rPr lang="en-GB" dirty="0" err="1" smtClean="0">
                <a:solidFill>
                  <a:schemeClr val="tx1"/>
                </a:solidFill>
                <a:latin typeface="+mj-lt"/>
              </a:rPr>
              <a:t>5V@1A</a:t>
            </a:r>
            <a:r>
              <a:rPr lang="en-GB" dirty="0" smtClean="0">
                <a:solidFill>
                  <a:schemeClr val="tx1"/>
                </a:solidFill>
                <a:latin typeface="+mj-lt"/>
              </a:rPr>
              <a:t> DC</a:t>
            </a:r>
            <a:endParaRPr lang="en-GB" dirty="0">
              <a:solidFill>
                <a:schemeClr val="tx1"/>
              </a:solidFill>
              <a:latin typeface="+mj-lt"/>
            </a:endParaRPr>
          </a:p>
        </p:txBody>
      </p:sp>
      <p:cxnSp>
        <p:nvCxnSpPr>
          <p:cNvPr id="56" name="Connettore 2 55"/>
          <p:cNvCxnSpPr>
            <a:stCxn id="53" idx="3"/>
            <a:endCxn id="35" idx="1"/>
          </p:cNvCxnSpPr>
          <p:nvPr/>
        </p:nvCxnSpPr>
        <p:spPr>
          <a:xfrm>
            <a:off x="2337834" y="3356038"/>
            <a:ext cx="86601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4 57"/>
          <p:cNvCxnSpPr>
            <a:stCxn id="53" idx="2"/>
            <a:endCxn id="46" idx="2"/>
          </p:cNvCxnSpPr>
          <p:nvPr/>
        </p:nvCxnSpPr>
        <p:spPr>
          <a:xfrm rot="16200000" flipH="1">
            <a:off x="4240500" y="1112243"/>
            <a:ext cx="754396" cy="6141986"/>
          </a:xfrm>
          <a:prstGeom prst="bentConnector3">
            <a:avLst>
              <a:gd name="adj1" fmla="val 31302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Forma 60"/>
          <p:cNvCxnSpPr>
            <a:stCxn id="53" idx="2"/>
            <a:endCxn id="38" idx="1"/>
          </p:cNvCxnSpPr>
          <p:nvPr/>
        </p:nvCxnSpPr>
        <p:spPr>
          <a:xfrm rot="16200000" flipH="1">
            <a:off x="1604411" y="3748331"/>
            <a:ext cx="1692951" cy="1808363"/>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ttore 2 62"/>
          <p:cNvCxnSpPr>
            <a:stCxn id="35" idx="3"/>
            <a:endCxn id="45" idx="1"/>
          </p:cNvCxnSpPr>
          <p:nvPr/>
        </p:nvCxnSpPr>
        <p:spPr>
          <a:xfrm>
            <a:off x="5243125" y="3356038"/>
            <a:ext cx="1777146" cy="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Forma 71"/>
          <p:cNvCxnSpPr>
            <a:stCxn id="45" idx="0"/>
            <a:endCxn id="39" idx="3"/>
          </p:cNvCxnSpPr>
          <p:nvPr/>
        </p:nvCxnSpPr>
        <p:spPr>
          <a:xfrm rot="16200000" flipV="1">
            <a:off x="5622428" y="788195"/>
            <a:ext cx="984104" cy="3251582"/>
          </a:xfrm>
          <a:prstGeom prst="bentConnector2">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0" name="Rettangolo 79"/>
          <p:cNvSpPr/>
          <p:nvPr/>
        </p:nvSpPr>
        <p:spPr>
          <a:xfrm>
            <a:off x="3635896" y="3658692"/>
            <a:ext cx="14401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ttangolo 81"/>
          <p:cNvSpPr/>
          <p:nvPr/>
        </p:nvSpPr>
        <p:spPr>
          <a:xfrm>
            <a:off x="4644008" y="3658692"/>
            <a:ext cx="144016"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ttangolo 83"/>
          <p:cNvSpPr/>
          <p:nvPr/>
        </p:nvSpPr>
        <p:spPr>
          <a:xfrm>
            <a:off x="3635896" y="5069221"/>
            <a:ext cx="144016" cy="1440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ttangolo 84"/>
          <p:cNvSpPr/>
          <p:nvPr/>
        </p:nvSpPr>
        <p:spPr>
          <a:xfrm>
            <a:off x="4644008" y="5069221"/>
            <a:ext cx="144016" cy="1440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Connettore 2 87"/>
          <p:cNvCxnSpPr>
            <a:stCxn id="80" idx="2"/>
            <a:endCxn id="84" idx="0"/>
          </p:cNvCxnSpPr>
          <p:nvPr/>
        </p:nvCxnSpPr>
        <p:spPr>
          <a:xfrm>
            <a:off x="3707904" y="3802708"/>
            <a:ext cx="0" cy="12665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ttore 2 88"/>
          <p:cNvCxnSpPr>
            <a:stCxn id="82" idx="2"/>
            <a:endCxn id="85" idx="0"/>
          </p:cNvCxnSpPr>
          <p:nvPr/>
        </p:nvCxnSpPr>
        <p:spPr>
          <a:xfrm>
            <a:off x="4716016" y="3802708"/>
            <a:ext cx="0" cy="126651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57941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Laser control unit schematic diagram</a:t>
            </a:r>
            <a:endParaRPr lang="en-GB" dirty="0"/>
          </a:p>
        </p:txBody>
      </p:sp>
      <p:pic>
        <p:nvPicPr>
          <p:cNvPr id="36865" name="Picture 1"/>
          <p:cNvPicPr>
            <a:picLocks noChangeAspect="1" noChangeArrowheads="1"/>
          </p:cNvPicPr>
          <p:nvPr/>
        </p:nvPicPr>
        <p:blipFill>
          <a:blip r:embed="rId2" cstate="email"/>
          <a:srcRect/>
          <a:stretch>
            <a:fillRect/>
          </a:stretch>
        </p:blipFill>
        <p:spPr bwMode="auto">
          <a:xfrm>
            <a:off x="179512" y="1257299"/>
            <a:ext cx="8640452" cy="5135269"/>
          </a:xfrm>
          <a:prstGeom prst="rect">
            <a:avLst/>
          </a:prstGeom>
          <a:noFill/>
          <a:ln w="9525">
            <a:noFill/>
            <a:miter lim="800000"/>
            <a:headEnd/>
            <a:tailEnd/>
          </a:ln>
        </p:spPr>
      </p:pic>
    </p:spTree>
    <p:extLst>
      <p:ext uri="{BB962C8B-B14F-4D97-AF65-F5344CB8AC3E}">
        <p14:creationId xmlns="" xmlns:p14="http://schemas.microsoft.com/office/powerpoint/2010/main" val="2126358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a:off x="182416" y="2996952"/>
            <a:ext cx="3093440" cy="3135592"/>
          </a:xfrm>
          <a:prstGeom prst="rect">
            <a:avLst/>
          </a:prstGeom>
        </p:spPr>
      </p:pic>
      <p:pic>
        <p:nvPicPr>
          <p:cNvPr id="5" name="Immagine 4"/>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3635896" y="3789040"/>
            <a:ext cx="3732923" cy="2799692"/>
          </a:xfrm>
          <a:prstGeom prst="rect">
            <a:avLst/>
          </a:prstGeom>
        </p:spPr>
      </p:pic>
      <p:pic>
        <p:nvPicPr>
          <p:cNvPr id="6" name="Immagine 5"/>
          <p:cNvPicPr>
            <a:picLocks noChangeAspect="1"/>
          </p:cNvPicPr>
          <p:nvPr/>
        </p:nvPicPr>
        <p:blipFill rotWithShape="1">
          <a:blip r:embed="rId4" cstate="email">
            <a:extLst>
              <a:ext uri="{28A0092B-C50C-407E-A947-70E740481C1C}">
                <a14:useLocalDpi xmlns="" xmlns:a14="http://schemas.microsoft.com/office/drawing/2010/main" val="0"/>
              </a:ext>
            </a:extLst>
          </a:blip>
          <a:srcRect/>
          <a:stretch/>
        </p:blipFill>
        <p:spPr>
          <a:xfrm>
            <a:off x="3419872" y="1196752"/>
            <a:ext cx="4392367" cy="2448272"/>
          </a:xfrm>
          <a:prstGeom prst="rect">
            <a:avLst/>
          </a:prstGeom>
        </p:spPr>
      </p:pic>
      <p:sp>
        <p:nvSpPr>
          <p:cNvPr id="7" name="Rettangolo arrotondato 6"/>
          <p:cNvSpPr/>
          <p:nvPr/>
        </p:nvSpPr>
        <p:spPr>
          <a:xfrm>
            <a:off x="7092280" y="1340768"/>
            <a:ext cx="1835696" cy="64807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mj-lt"/>
              </a:rPr>
              <a:t>Microcontroller  </a:t>
            </a:r>
            <a:r>
              <a:rPr lang="it-IT" dirty="0" smtClean="0">
                <a:solidFill>
                  <a:schemeClr val="tx1"/>
                </a:solidFill>
                <a:latin typeface="+mj-lt"/>
              </a:rPr>
              <a:t>PIC </a:t>
            </a:r>
            <a:r>
              <a:rPr lang="it-IT" dirty="0" err="1" smtClean="0">
                <a:solidFill>
                  <a:schemeClr val="tx1"/>
                </a:solidFill>
                <a:latin typeface="+mj-lt"/>
              </a:rPr>
              <a:t>16C721</a:t>
            </a:r>
            <a:endParaRPr lang="it-IT" dirty="0">
              <a:solidFill>
                <a:schemeClr val="tx1"/>
              </a:solidFill>
              <a:latin typeface="+mj-lt"/>
            </a:endParaRPr>
          </a:p>
        </p:txBody>
      </p:sp>
      <p:sp>
        <p:nvSpPr>
          <p:cNvPr id="8" name="Rettangolo arrotondato 7"/>
          <p:cNvSpPr/>
          <p:nvPr/>
        </p:nvSpPr>
        <p:spPr>
          <a:xfrm>
            <a:off x="1187624" y="1844824"/>
            <a:ext cx="1872208" cy="6944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latin typeface="+mj-lt"/>
              </a:rPr>
              <a:t>DAC</a:t>
            </a:r>
            <a:r>
              <a:rPr lang="it-IT" dirty="0" smtClean="0">
                <a:solidFill>
                  <a:schemeClr val="tx1"/>
                </a:solidFill>
                <a:latin typeface="+mj-lt"/>
              </a:rPr>
              <a:t> MAX 504</a:t>
            </a:r>
            <a:endParaRPr lang="it-IT" dirty="0">
              <a:solidFill>
                <a:schemeClr val="tx1"/>
              </a:solidFill>
              <a:latin typeface="+mj-lt"/>
            </a:endParaRPr>
          </a:p>
        </p:txBody>
      </p:sp>
      <p:sp>
        <p:nvSpPr>
          <p:cNvPr id="9" name="Titolo 8"/>
          <p:cNvSpPr>
            <a:spLocks noGrp="1"/>
          </p:cNvSpPr>
          <p:nvPr>
            <p:ph type="title"/>
          </p:nvPr>
        </p:nvSpPr>
        <p:spPr/>
        <p:txBody>
          <a:bodyPr/>
          <a:lstStyle/>
          <a:p>
            <a:r>
              <a:rPr lang="en-GB" dirty="0" smtClean="0"/>
              <a:t>Laser control unit prototype realization</a:t>
            </a:r>
            <a:endParaRPr lang="en-US" dirty="0"/>
          </a:p>
        </p:txBody>
      </p:sp>
      <p:cxnSp>
        <p:nvCxnSpPr>
          <p:cNvPr id="12" name="Connettore 2 11"/>
          <p:cNvCxnSpPr>
            <a:stCxn id="7" idx="1"/>
          </p:cNvCxnSpPr>
          <p:nvPr/>
        </p:nvCxnSpPr>
        <p:spPr>
          <a:xfrm flipH="1">
            <a:off x="6156176" y="1664804"/>
            <a:ext cx="936104" cy="5400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8" idx="3"/>
          </p:cNvCxnSpPr>
          <p:nvPr/>
        </p:nvCxnSpPr>
        <p:spPr>
          <a:xfrm>
            <a:off x="3059832" y="2192057"/>
            <a:ext cx="1080120" cy="2288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12017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Laser movement control system development</a:t>
            </a:r>
            <a:endParaRPr lang="en-US" dirty="0"/>
          </a:p>
        </p:txBody>
      </p:sp>
      <p:sp>
        <p:nvSpPr>
          <p:cNvPr id="8" name="Segnaposto contenuto 7"/>
          <p:cNvSpPr>
            <a:spLocks noGrp="1"/>
          </p:cNvSpPr>
          <p:nvPr>
            <p:ph idx="1"/>
          </p:nvPr>
        </p:nvSpPr>
        <p:spPr/>
        <p:txBody>
          <a:bodyPr/>
          <a:lstStyle/>
          <a:p>
            <a:r>
              <a:rPr lang="en-US" dirty="0" smtClean="0"/>
              <a:t>For a </a:t>
            </a:r>
            <a:r>
              <a:rPr lang="en-US" i="1" dirty="0" smtClean="0">
                <a:effectLst>
                  <a:outerShdw blurRad="38100" dist="38100" dir="2700000" algn="tl">
                    <a:srgbClr val="000000">
                      <a:alpha val="43137"/>
                    </a:srgbClr>
                  </a:outerShdw>
                </a:effectLst>
              </a:rPr>
              <a:t>safe</a:t>
            </a:r>
            <a:r>
              <a:rPr lang="en-US" dirty="0" smtClean="0"/>
              <a:t> development of the entire system a low cost and low power (1 </a:t>
            </a:r>
            <a:r>
              <a:rPr lang="en-US" dirty="0" err="1" smtClean="0"/>
              <a:t>mW</a:t>
            </a:r>
            <a:r>
              <a:rPr lang="en-US" dirty="0" smtClean="0"/>
              <a:t>) laser is used:</a:t>
            </a:r>
          </a:p>
          <a:p>
            <a:pPr lvl="1"/>
            <a:r>
              <a:rPr lang="en-US" dirty="0" smtClean="0"/>
              <a:t>visible wavelength at 690 Nm</a:t>
            </a:r>
          </a:p>
          <a:p>
            <a:pPr lvl="1"/>
            <a:r>
              <a:rPr lang="en-US" dirty="0" smtClean="0"/>
              <a:t>acquirable by NIR camera</a:t>
            </a:r>
          </a:p>
          <a:p>
            <a:pPr lvl="1"/>
            <a:r>
              <a:rPr lang="en-US" dirty="0" smtClean="0"/>
              <a:t>low power emission (1 </a:t>
            </a:r>
            <a:r>
              <a:rPr lang="en-US" dirty="0" err="1" smtClean="0"/>
              <a:t>mW</a:t>
            </a:r>
            <a:r>
              <a:rPr lang="en-US" dirty="0" smtClean="0"/>
              <a:t>)</a:t>
            </a:r>
            <a:endParaRPr lang="en-US" dirty="0"/>
          </a:p>
        </p:txBody>
      </p:sp>
      <p:pic>
        <p:nvPicPr>
          <p:cNvPr id="7170" name="Picture 2" descr="C:\Users\ird_sssup\Downloads\allineamento asee ottico camera rotazione.bmp"/>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516216" y="2132856"/>
            <a:ext cx="2343693" cy="1872208"/>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Modulo LASER Global Laser 1068-43-000 (670nm), 3mW, controllo TTL"/>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07504" y="4077072"/>
            <a:ext cx="2730368" cy="2164617"/>
          </a:xfrm>
          <a:prstGeom prst="rect">
            <a:avLst/>
          </a:prstGeom>
          <a:noFill/>
          <a:extLst>
            <a:ext uri="{909E8E84-426E-40DD-AFC4-6F175D3DCCD1}">
              <a14:hiddenFill xmlns="" xmlns:a14="http://schemas.microsoft.com/office/drawing/2010/main">
                <a:solidFill>
                  <a:srgbClr val="FFFFFF"/>
                </a:solidFill>
              </a14:hiddenFill>
            </a:ext>
          </a:extLst>
        </p:spPr>
      </p:pic>
      <p:pic>
        <p:nvPicPr>
          <p:cNvPr id="7183" name="Picture 15"/>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644080" y="4088978"/>
            <a:ext cx="6248400" cy="2292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Osela Laser tests: welding effect</a:t>
            </a:r>
            <a:endParaRPr lang="en-US" dirty="0"/>
          </a:p>
        </p:txBody>
      </p:sp>
      <p:sp>
        <p:nvSpPr>
          <p:cNvPr id="3" name="Segnaposto contenuto 2"/>
          <p:cNvSpPr>
            <a:spLocks noGrp="1"/>
          </p:cNvSpPr>
          <p:nvPr>
            <p:ph idx="1"/>
          </p:nvPr>
        </p:nvSpPr>
        <p:spPr/>
        <p:txBody>
          <a:bodyPr/>
          <a:lstStyle/>
          <a:p>
            <a:r>
              <a:rPr lang="en-US" dirty="0" smtClean="0"/>
              <a:t>Ex vivo tests in porcine eyes </a:t>
            </a:r>
          </a:p>
          <a:p>
            <a:r>
              <a:rPr lang="en-US" dirty="0" smtClean="0"/>
              <a:t>Different cut shapes</a:t>
            </a:r>
          </a:p>
          <a:p>
            <a:endParaRPr lang="en-US" dirty="0" smtClean="0"/>
          </a:p>
        </p:txBody>
      </p:sp>
      <p:pic>
        <p:nvPicPr>
          <p:cNvPr id="9" name="Picture 8"/>
          <p:cNvPicPr>
            <a:picLocks noChangeAspect="1"/>
          </p:cNvPicPr>
          <p:nvPr/>
        </p:nvPicPr>
        <p:blipFill rotWithShape="1">
          <a:blip r:embed="rId2" cstate="email">
            <a:extLst>
              <a:ext uri="{28A0092B-C50C-407E-A947-70E740481C1C}">
                <a14:useLocalDpi xmlns="" xmlns:a14="http://schemas.microsoft.com/office/drawing/2010/main" val="0"/>
              </a:ext>
            </a:extLst>
          </a:blip>
          <a:srcRect/>
          <a:stretch/>
        </p:blipFill>
        <p:spPr>
          <a:xfrm rot="5400000">
            <a:off x="5481020" y="2286636"/>
            <a:ext cx="2630973" cy="2880000"/>
          </a:xfrm>
          <a:prstGeom prst="rect">
            <a:avLst/>
          </a:prstGeom>
        </p:spPr>
      </p:pic>
      <p:sp>
        <p:nvSpPr>
          <p:cNvPr id="11" name="TextBox 10"/>
          <p:cNvSpPr txBox="1"/>
          <p:nvPr/>
        </p:nvSpPr>
        <p:spPr>
          <a:xfrm>
            <a:off x="4860032" y="5232102"/>
            <a:ext cx="3600000" cy="830997"/>
          </a:xfrm>
          <a:prstGeom prst="rect">
            <a:avLst/>
          </a:prstGeom>
          <a:noFill/>
        </p:spPr>
        <p:txBody>
          <a:bodyPr wrap="square" rtlCol="0">
            <a:spAutoFit/>
          </a:bodyPr>
          <a:lstStyle/>
          <a:p>
            <a:pPr algn="ctr"/>
            <a:r>
              <a:rPr lang="it-IT" sz="1600" dirty="0" smtClean="0"/>
              <a:t>Surgical cut (half depth- simulating PK)</a:t>
            </a:r>
          </a:p>
          <a:p>
            <a:pPr algn="ctr"/>
            <a:r>
              <a:rPr lang="it-IT" sz="1600" dirty="0" smtClean="0"/>
              <a:t>ICG staining</a:t>
            </a:r>
            <a:endParaRPr lang="en-GB" sz="1600" dirty="0"/>
          </a:p>
        </p:txBody>
      </p:sp>
      <p:sp>
        <p:nvSpPr>
          <p:cNvPr id="12" name="TextBox 11"/>
          <p:cNvSpPr txBox="1"/>
          <p:nvPr/>
        </p:nvSpPr>
        <p:spPr>
          <a:xfrm>
            <a:off x="395536" y="5232102"/>
            <a:ext cx="3600000" cy="1077218"/>
          </a:xfrm>
          <a:prstGeom prst="rect">
            <a:avLst/>
          </a:prstGeom>
          <a:noFill/>
        </p:spPr>
        <p:txBody>
          <a:bodyPr wrap="square" rtlCol="0">
            <a:spAutoFit/>
          </a:bodyPr>
          <a:lstStyle/>
          <a:p>
            <a:pPr algn="ctr"/>
            <a:r>
              <a:rPr lang="it-IT" sz="1600" dirty="0" smtClean="0"/>
              <a:t>Surgical cut (parallel to lamellar planes- simulating lamellar keratoplasty)</a:t>
            </a:r>
          </a:p>
          <a:p>
            <a:pPr algn="ctr"/>
            <a:r>
              <a:rPr lang="it-IT" sz="1600" dirty="0" smtClean="0"/>
              <a:t>ICG staining</a:t>
            </a:r>
            <a:endParaRPr lang="en-GB" sz="1600" dirty="0"/>
          </a:p>
        </p:txBody>
      </p:sp>
      <p:pic>
        <p:nvPicPr>
          <p:cNvPr id="13" name="Picture 1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858677" y="2411146"/>
            <a:ext cx="2880000" cy="2746046"/>
          </a:xfrm>
          <a:prstGeom prst="rect">
            <a:avLst/>
          </a:prstGeom>
        </p:spPr>
      </p:pic>
    </p:spTree>
    <p:extLst>
      <p:ext uri="{BB962C8B-B14F-4D97-AF65-F5344CB8AC3E}">
        <p14:creationId xmlns="" xmlns:p14="http://schemas.microsoft.com/office/powerpoint/2010/main" val="1591469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email">
            <a:extLst>
              <a:ext uri="{28A0092B-C50C-407E-A947-70E740481C1C}">
                <a14:useLocalDpi xmlns="" xmlns:a14="http://schemas.microsoft.com/office/drawing/2010/main" val="0"/>
              </a:ext>
            </a:extLst>
          </a:blip>
          <a:srcRect/>
          <a:stretch/>
        </p:blipFill>
        <p:spPr>
          <a:xfrm>
            <a:off x="5224412" y="1366462"/>
            <a:ext cx="2193088" cy="1872000"/>
          </a:xfrm>
          <a:prstGeom prst="rect">
            <a:avLst/>
          </a:prstGeom>
        </p:spPr>
      </p:pic>
      <p:sp>
        <p:nvSpPr>
          <p:cNvPr id="2" name="Titolo 1"/>
          <p:cNvSpPr>
            <a:spLocks noGrp="1"/>
          </p:cNvSpPr>
          <p:nvPr>
            <p:ph type="title"/>
          </p:nvPr>
        </p:nvSpPr>
        <p:spPr>
          <a:xfrm>
            <a:off x="427663" y="76735"/>
            <a:ext cx="8441504" cy="1325563"/>
          </a:xfrm>
        </p:spPr>
        <p:txBody>
          <a:bodyPr>
            <a:normAutofit/>
          </a:bodyPr>
          <a:lstStyle/>
          <a:p>
            <a:r>
              <a:rPr lang="en-US" sz="4000" dirty="0" smtClean="0"/>
              <a:t>Comparison with old tests (manual laser, fixed target)</a:t>
            </a:r>
            <a:endParaRPr lang="en-US" sz="4000" dirty="0"/>
          </a:p>
        </p:txBody>
      </p:sp>
      <p:sp>
        <p:nvSpPr>
          <p:cNvPr id="4" name="TextBox 3"/>
          <p:cNvSpPr txBox="1"/>
          <p:nvPr/>
        </p:nvSpPr>
        <p:spPr>
          <a:xfrm>
            <a:off x="2168035" y="6051040"/>
            <a:ext cx="2239580" cy="646331"/>
          </a:xfrm>
          <a:prstGeom prst="rect">
            <a:avLst/>
          </a:prstGeom>
          <a:noFill/>
        </p:spPr>
        <p:txBody>
          <a:bodyPr wrap="square" rtlCol="0">
            <a:spAutoFit/>
          </a:bodyPr>
          <a:lstStyle/>
          <a:p>
            <a:r>
              <a:rPr lang="it-IT" dirty="0"/>
              <a:t>New «robotic» </a:t>
            </a:r>
            <a:r>
              <a:rPr lang="it-IT" dirty="0" smtClean="0"/>
              <a:t>laser (moving)</a:t>
            </a:r>
            <a:endParaRPr lang="en-GB" dirty="0"/>
          </a:p>
        </p:txBody>
      </p:sp>
      <p:sp>
        <p:nvSpPr>
          <p:cNvPr id="7" name="TextBox 6"/>
          <p:cNvSpPr txBox="1"/>
          <p:nvPr/>
        </p:nvSpPr>
        <p:spPr>
          <a:xfrm>
            <a:off x="5389330" y="6015796"/>
            <a:ext cx="1998222" cy="646331"/>
          </a:xfrm>
          <a:prstGeom prst="rect">
            <a:avLst/>
          </a:prstGeom>
          <a:noFill/>
        </p:spPr>
        <p:txBody>
          <a:bodyPr wrap="square" rtlCol="0">
            <a:spAutoFit/>
          </a:bodyPr>
          <a:lstStyle/>
          <a:p>
            <a:r>
              <a:rPr lang="it-IT" dirty="0"/>
              <a:t>Old manual </a:t>
            </a:r>
            <a:r>
              <a:rPr lang="it-IT" dirty="0" smtClean="0"/>
              <a:t>laser(static)</a:t>
            </a:r>
            <a:endParaRPr lang="en-GB" dirty="0"/>
          </a:p>
        </p:txBody>
      </p:sp>
      <p:graphicFrame>
        <p:nvGraphicFramePr>
          <p:cNvPr id="11" name="Chart 10"/>
          <p:cNvGraphicFramePr>
            <a:graphicFrameLocks/>
          </p:cNvGraphicFramePr>
          <p:nvPr>
            <p:extLst>
              <p:ext uri="{D42A27DB-BD31-4B8C-83A1-F6EECF244321}">
                <p14:modId xmlns="" xmlns:p14="http://schemas.microsoft.com/office/powerpoint/2010/main" val="1314738487"/>
              </p:ext>
            </p:extLst>
          </p:nvPr>
        </p:nvGraphicFramePr>
        <p:xfrm>
          <a:off x="1462784" y="3471097"/>
          <a:ext cx="3429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9" name="Content Placeholder 4"/>
          <p:cNvPicPr>
            <a:picLocks noChangeAspect="1"/>
          </p:cNvPicPr>
          <p:nvPr/>
        </p:nvPicPr>
        <p:blipFill rotWithShape="1">
          <a:blip r:embed="rId6" cstate="email">
            <a:extLst>
              <a:ext uri="{28A0092B-C50C-407E-A947-70E740481C1C}">
                <a14:useLocalDpi xmlns="" xmlns:a14="http://schemas.microsoft.com/office/drawing/2010/main" val="0"/>
              </a:ext>
            </a:extLst>
          </a:blip>
          <a:srcRect/>
          <a:stretch/>
        </p:blipFill>
        <p:spPr>
          <a:xfrm>
            <a:off x="1926404" y="1392147"/>
            <a:ext cx="2562857" cy="1872000"/>
          </a:xfrm>
          <a:prstGeom prst="rect">
            <a:avLst/>
          </a:prstGeom>
        </p:spPr>
      </p:pic>
      <p:graphicFrame>
        <p:nvGraphicFramePr>
          <p:cNvPr id="10" name="Object 10"/>
          <p:cNvGraphicFramePr>
            <a:graphicFrameLocks noChangeAspect="1"/>
          </p:cNvGraphicFramePr>
          <p:nvPr>
            <p:extLst>
              <p:ext uri="{D42A27DB-BD31-4B8C-83A1-F6EECF244321}">
                <p14:modId xmlns="" xmlns:p14="http://schemas.microsoft.com/office/powerpoint/2010/main" val="792711805"/>
              </p:ext>
            </p:extLst>
          </p:nvPr>
        </p:nvGraphicFramePr>
        <p:xfrm>
          <a:off x="4941531" y="3085407"/>
          <a:ext cx="2864260" cy="3186259"/>
        </p:xfrm>
        <a:graphic>
          <a:graphicData uri="http://schemas.openxmlformats.org/presentationml/2006/ole">
            <p:oleObj spid="_x0000_s19458" r:id="rId7" imgW="3842918" imgH="3196742" progId="">
              <p:embed/>
            </p:oleObj>
          </a:graphicData>
        </a:graphic>
      </p:graphicFrame>
    </p:spTree>
    <p:extLst>
      <p:ext uri="{BB962C8B-B14F-4D97-AF65-F5344CB8AC3E}">
        <p14:creationId xmlns="" xmlns:p14="http://schemas.microsoft.com/office/powerpoint/2010/main" val="126665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Objective of the project</a:t>
            </a:r>
            <a:endParaRPr lang="en-US" dirty="0"/>
          </a:p>
        </p:txBody>
      </p:sp>
      <p:sp>
        <p:nvSpPr>
          <p:cNvPr id="3" name="Segnaposto contenuto 2"/>
          <p:cNvSpPr>
            <a:spLocks noGrp="1"/>
          </p:cNvSpPr>
          <p:nvPr>
            <p:ph idx="1"/>
          </p:nvPr>
        </p:nvSpPr>
        <p:spPr/>
        <p:txBody>
          <a:bodyPr>
            <a:normAutofit fontScale="92500" lnSpcReduction="10000"/>
          </a:bodyPr>
          <a:lstStyle/>
          <a:p>
            <a:r>
              <a:rPr lang="en-US" dirty="0" smtClean="0"/>
              <a:t>to develop a “proof of concept” of a robotic platform for laser eye surgery, cornea transplantation </a:t>
            </a:r>
          </a:p>
          <a:p>
            <a:r>
              <a:rPr lang="en-US" dirty="0" smtClean="0"/>
              <a:t>the aim of LA-ROSES project is to: </a:t>
            </a:r>
          </a:p>
          <a:p>
            <a:pPr lvl="1"/>
            <a:r>
              <a:rPr lang="en-US" dirty="0" smtClean="0"/>
              <a:t>implement a robotic platform for assisting eye surgical operations. </a:t>
            </a:r>
            <a:r>
              <a:rPr lang="en-US" u="sng" dirty="0" smtClean="0"/>
              <a:t>The robotic platform consists of a 6 degrees of freedom robotic arm system and a mounted vision system allowing the robotic arm to be driven using a visual servoing approach</a:t>
            </a:r>
          </a:p>
          <a:p>
            <a:pPr lvl="1"/>
            <a:r>
              <a:rPr lang="en-US" dirty="0" smtClean="0"/>
              <a:t>implement </a:t>
            </a:r>
            <a:r>
              <a:rPr lang="en-US" u="sng" dirty="0" smtClean="0"/>
              <a:t>a revised end-effector </a:t>
            </a:r>
            <a:r>
              <a:rPr lang="en-US" dirty="0" smtClean="0"/>
              <a:t>(partially developed in MILORDS project) </a:t>
            </a:r>
            <a:r>
              <a:rPr lang="en-US" u="sng" dirty="0" smtClean="0"/>
              <a:t>sensorized with force feedback and distance </a:t>
            </a:r>
            <a:r>
              <a:rPr lang="en-US" dirty="0" smtClean="0"/>
              <a:t>and able to accommodate the applicator handpiece to fix the distance of the fiber tip of the diode laser</a:t>
            </a:r>
          </a:p>
          <a:p>
            <a:r>
              <a:rPr lang="en-GB" u="sng" dirty="0" smtClean="0"/>
              <a:t>increase the precision </a:t>
            </a:r>
            <a:r>
              <a:rPr lang="en-GB" dirty="0" smtClean="0"/>
              <a:t>of the laser-induced suture of the cornea </a:t>
            </a:r>
            <a:r>
              <a:rPr lang="en-GB" u="sng" dirty="0" smtClean="0"/>
              <a:t>from 1-2 mm (laser manually handled) to 0,01 mm</a:t>
            </a:r>
            <a:endParaRPr lang="en-US"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Laser source tests: </a:t>
            </a:r>
            <a:r>
              <a:rPr lang="en-US" dirty="0" smtClean="0"/>
              <a:t>H&amp;E evidence of welding </a:t>
            </a:r>
            <a:r>
              <a:rPr lang="en-US" dirty="0"/>
              <a:t>effect</a:t>
            </a:r>
          </a:p>
        </p:txBody>
      </p:sp>
      <p:pic>
        <p:nvPicPr>
          <p:cNvPr id="3" name="Picture 2"/>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5400000">
            <a:off x="-387714" y="3010918"/>
            <a:ext cx="3840000" cy="2160000"/>
          </a:xfrm>
          <a:prstGeom prst="rect">
            <a:avLst/>
          </a:prstGeom>
        </p:spPr>
      </p:pic>
      <p:sp>
        <p:nvSpPr>
          <p:cNvPr id="6" name="TextBox 5"/>
          <p:cNvSpPr txBox="1"/>
          <p:nvPr/>
        </p:nvSpPr>
        <p:spPr>
          <a:xfrm>
            <a:off x="799030" y="5243394"/>
            <a:ext cx="1687065" cy="369332"/>
          </a:xfrm>
          <a:prstGeom prst="rect">
            <a:avLst/>
          </a:prstGeom>
          <a:noFill/>
        </p:spPr>
        <p:txBody>
          <a:bodyPr wrap="none" rtlCol="0">
            <a:spAutoFit/>
          </a:bodyPr>
          <a:lstStyle/>
          <a:p>
            <a:r>
              <a:rPr lang="it-IT" dirty="0"/>
              <a:t>Healthy cornea</a:t>
            </a:r>
            <a:endParaRPr lang="en-GB" dirty="0"/>
          </a:p>
        </p:txBody>
      </p:sp>
      <p:grpSp>
        <p:nvGrpSpPr>
          <p:cNvPr id="4" name="Group 9"/>
          <p:cNvGrpSpPr>
            <a:grpSpLocks noChangeAspect="1"/>
          </p:cNvGrpSpPr>
          <p:nvPr/>
        </p:nvGrpSpPr>
        <p:grpSpPr>
          <a:xfrm>
            <a:off x="1475656" y="1340767"/>
            <a:ext cx="3683666" cy="3234656"/>
            <a:chOff x="3858593" y="1406074"/>
            <a:chExt cx="5557607" cy="3660135"/>
          </a:xfrm>
        </p:grpSpPr>
        <p:grpSp>
          <p:nvGrpSpPr>
            <p:cNvPr id="5" name="Group 6"/>
            <p:cNvGrpSpPr/>
            <p:nvPr/>
          </p:nvGrpSpPr>
          <p:grpSpPr>
            <a:xfrm>
              <a:off x="3858593" y="1406074"/>
              <a:ext cx="5557607" cy="3660135"/>
              <a:chOff x="4674435" y="3021332"/>
              <a:chExt cx="5557607" cy="3660135"/>
            </a:xfrm>
          </p:grpSpPr>
          <p:pic>
            <p:nvPicPr>
              <p:cNvPr id="19" name="Picture 1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rot="5400000">
                <a:off x="7228895" y="3678320"/>
                <a:ext cx="3432168" cy="2574126"/>
              </a:xfrm>
              <a:prstGeom prst="rect">
                <a:avLst/>
              </a:prstGeom>
            </p:spPr>
          </p:pic>
          <p:cxnSp>
            <p:nvCxnSpPr>
              <p:cNvPr id="24" name="Straight Arrow Connector 23"/>
              <p:cNvCxnSpPr/>
              <p:nvPr/>
            </p:nvCxnSpPr>
            <p:spPr>
              <a:xfrm flipH="1" flipV="1">
                <a:off x="7129035" y="3378353"/>
                <a:ext cx="2644643" cy="810366"/>
              </a:xfrm>
              <a:prstGeom prst="straightConnector1">
                <a:avLst/>
              </a:prstGeom>
              <a:ln w="381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74435" y="3021332"/>
                <a:ext cx="2566198" cy="417913"/>
              </a:xfrm>
              <a:prstGeom prst="rect">
                <a:avLst/>
              </a:prstGeom>
              <a:noFill/>
            </p:spPr>
            <p:txBody>
              <a:bodyPr wrap="none" rtlCol="0">
                <a:spAutoFit/>
              </a:bodyPr>
              <a:lstStyle/>
              <a:p>
                <a:r>
                  <a:rPr lang="it-IT" dirty="0"/>
                  <a:t>Welded stroma</a:t>
                </a:r>
                <a:endParaRPr lang="en-GB" dirty="0"/>
              </a:p>
            </p:txBody>
          </p:sp>
        </p:grpSp>
        <p:sp>
          <p:nvSpPr>
            <p:cNvPr id="21" name="TextBox 20"/>
            <p:cNvSpPr txBox="1"/>
            <p:nvPr/>
          </p:nvSpPr>
          <p:spPr>
            <a:xfrm>
              <a:off x="4351771" y="2067187"/>
              <a:ext cx="3624136" cy="417913"/>
            </a:xfrm>
            <a:prstGeom prst="rect">
              <a:avLst/>
            </a:prstGeom>
            <a:noFill/>
          </p:spPr>
          <p:txBody>
            <a:bodyPr wrap="none" rtlCol="0">
              <a:spAutoFit/>
            </a:bodyPr>
            <a:lstStyle/>
            <a:p>
              <a:r>
                <a:rPr lang="it-IT" dirty="0" smtClean="0"/>
                <a:t>Surgical cut walls (PK)</a:t>
              </a:r>
              <a:endParaRPr lang="en-GB" dirty="0"/>
            </a:p>
          </p:txBody>
        </p:sp>
        <p:cxnSp>
          <p:nvCxnSpPr>
            <p:cNvPr id="23" name="Straight Arrow Connector 22"/>
            <p:cNvCxnSpPr/>
            <p:nvPr/>
          </p:nvCxnSpPr>
          <p:spPr>
            <a:xfrm flipH="1" flipV="1">
              <a:off x="5589523" y="2424713"/>
              <a:ext cx="2644643" cy="810366"/>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25"/>
          <p:cNvGrpSpPr/>
          <p:nvPr/>
        </p:nvGrpSpPr>
        <p:grpSpPr>
          <a:xfrm>
            <a:off x="5447715" y="2414410"/>
            <a:ext cx="3458494" cy="3921403"/>
            <a:chOff x="5360166" y="1299808"/>
            <a:chExt cx="4611325" cy="3921403"/>
          </a:xfrm>
        </p:grpSpPr>
        <p:pic>
          <p:nvPicPr>
            <p:cNvPr id="27" name="Picture 26"/>
            <p:cNvPicPr>
              <a:picLocks noChangeAspect="1"/>
            </p:cNvPicPr>
            <p:nvPr/>
          </p:nvPicPr>
          <p:blipFill rotWithShape="1">
            <a:blip r:embed="rId5" cstate="email">
              <a:extLst>
                <a:ext uri="{28A0092B-C50C-407E-A947-70E740481C1C}">
                  <a14:useLocalDpi xmlns="" xmlns:a14="http://schemas.microsoft.com/office/drawing/2010/main" val="0"/>
                </a:ext>
              </a:extLst>
            </a:blip>
            <a:srcRect/>
            <a:stretch/>
          </p:blipFill>
          <p:spPr>
            <a:xfrm rot="5400000">
              <a:off x="5699842" y="1313413"/>
              <a:ext cx="2359286" cy="2880000"/>
            </a:xfrm>
            <a:prstGeom prst="rect">
              <a:avLst/>
            </a:prstGeom>
          </p:spPr>
        </p:pic>
        <p:grpSp>
          <p:nvGrpSpPr>
            <p:cNvPr id="8" name="Group 27"/>
            <p:cNvGrpSpPr/>
            <p:nvPr/>
          </p:nvGrpSpPr>
          <p:grpSpPr>
            <a:xfrm>
              <a:off x="7291185" y="1299808"/>
              <a:ext cx="2680306" cy="1501290"/>
              <a:chOff x="5947070" y="1379305"/>
              <a:chExt cx="2680306" cy="1501290"/>
            </a:xfrm>
          </p:grpSpPr>
          <p:sp>
            <p:nvSpPr>
              <p:cNvPr id="32" name="TextBox 31"/>
              <p:cNvSpPr txBox="1"/>
              <p:nvPr/>
            </p:nvSpPr>
            <p:spPr>
              <a:xfrm>
                <a:off x="5947070" y="1379305"/>
                <a:ext cx="2680306" cy="369332"/>
              </a:xfrm>
              <a:prstGeom prst="rect">
                <a:avLst/>
              </a:prstGeom>
              <a:noFill/>
            </p:spPr>
            <p:txBody>
              <a:bodyPr wrap="none" rtlCol="0">
                <a:spAutoFit/>
              </a:bodyPr>
              <a:lstStyle/>
              <a:p>
                <a:r>
                  <a:rPr lang="it-IT" dirty="0"/>
                  <a:t>Surgical </a:t>
                </a:r>
                <a:r>
                  <a:rPr lang="it-IT" dirty="0" smtClean="0"/>
                  <a:t>cut (ALK)</a:t>
                </a:r>
                <a:endParaRPr lang="en-GB" dirty="0"/>
              </a:p>
            </p:txBody>
          </p:sp>
          <p:cxnSp>
            <p:nvCxnSpPr>
              <p:cNvPr id="35" name="Straight Arrow Connector 34"/>
              <p:cNvCxnSpPr/>
              <p:nvPr/>
            </p:nvCxnSpPr>
            <p:spPr>
              <a:xfrm flipV="1">
                <a:off x="6665603" y="1748637"/>
                <a:ext cx="440650" cy="1131958"/>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5360166" y="4851879"/>
              <a:ext cx="2267887" cy="369332"/>
            </a:xfrm>
            <a:prstGeom prst="rect">
              <a:avLst/>
            </a:prstGeom>
            <a:noFill/>
          </p:spPr>
          <p:txBody>
            <a:bodyPr wrap="none" rtlCol="0">
              <a:spAutoFit/>
            </a:bodyPr>
            <a:lstStyle/>
            <a:p>
              <a:r>
                <a:rPr lang="it-IT" dirty="0"/>
                <a:t>Welded stroma</a:t>
              </a:r>
              <a:endParaRPr lang="en-GB" dirty="0"/>
            </a:p>
          </p:txBody>
        </p:sp>
        <p:cxnSp>
          <p:nvCxnSpPr>
            <p:cNvPr id="30" name="Straight Arrow Connector 29"/>
            <p:cNvCxnSpPr/>
            <p:nvPr/>
          </p:nvCxnSpPr>
          <p:spPr>
            <a:xfrm flipH="1">
              <a:off x="5978720" y="2812910"/>
              <a:ext cx="428105" cy="1949004"/>
            </a:xfrm>
            <a:prstGeom prst="straightConnector1">
              <a:avLst/>
            </a:prstGeom>
            <a:ln w="381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1100714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it-IT" dirty="0" smtClean="0"/>
              <a:t>SCHUNK Light Weight Arm </a:t>
            </a:r>
            <a:endParaRPr lang="it-IT" dirty="0"/>
          </a:p>
        </p:txBody>
      </p:sp>
      <p:pic>
        <p:nvPicPr>
          <p:cNvPr id="4" name="Immagine 3" descr="C:\Users\fabio\Downloads\foto (1).JPG"/>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907704" y="1268760"/>
            <a:ext cx="4059084" cy="2880320"/>
          </a:xfrm>
          <a:prstGeom prst="rect">
            <a:avLst/>
          </a:prstGeom>
          <a:noFill/>
          <a:ln>
            <a:noFill/>
          </a:ln>
        </p:spPr>
      </p:pic>
      <p:sp>
        <p:nvSpPr>
          <p:cNvPr id="5" name="Rectangle 1"/>
          <p:cNvSpPr>
            <a:spLocks noChangeArrowheads="1"/>
          </p:cNvSpPr>
          <p:nvPr/>
        </p:nvSpPr>
        <p:spPr bwMode="auto">
          <a:xfrm>
            <a:off x="395536" y="4394721"/>
            <a:ext cx="8496944"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it-IT" sz="2400" b="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The selected arm was the SCHUNK Light Weight Arm (</a:t>
            </a:r>
            <a:r>
              <a:rPr kumimoji="0" lang="en-US" altLang="it-IT" sz="2400" b="0" i="0" u="none" strike="noStrike" cap="none" normalizeH="0" baseline="0" dirty="0" err="1"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LWA3</a:t>
            </a:r>
            <a:r>
              <a:rPr kumimoji="0" lang="en-US" altLang="it-IT" sz="2400" b="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Times New Roman" pitchFamily="18" charset="0"/>
              </a:rPr>
              <a:t>):</a:t>
            </a:r>
          </a:p>
          <a:p>
            <a:pPr marL="355600" marR="0" lvl="0" indent="-355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it-IT" sz="2000" b="0" i="0" u="none" strike="noStrike" cap="none" normalizeH="0" baseline="0" dirty="0" smtClean="0">
                <a:ln>
                  <a:noFill/>
                </a:ln>
                <a:solidFill>
                  <a:schemeClr val="tx1"/>
                </a:solidFill>
                <a:effectLst/>
                <a:ea typeface="Times New Roman" pitchFamily="18" charset="0"/>
                <a:cs typeface="Times New Roman" pitchFamily="18" charset="0"/>
              </a:rPr>
              <a:t>6 Degree Of Freedom (DOF) having 6 rotational joints </a:t>
            </a:r>
            <a:endParaRPr lang="en-US" altLang="it-IT" sz="2000" dirty="0">
              <a:ea typeface="Times New Roman" pitchFamily="18" charset="0"/>
              <a:cs typeface="Times New Roman" pitchFamily="18" charset="0"/>
            </a:endParaRPr>
          </a:p>
          <a:p>
            <a:pPr marL="355600" marR="0" lvl="0" indent="-3556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it-IT" sz="2000" b="0" i="0" u="none" strike="noStrike" cap="none" normalizeH="0" baseline="0" dirty="0" smtClean="0">
                <a:ln>
                  <a:noFill/>
                </a:ln>
                <a:solidFill>
                  <a:schemeClr val="tx1"/>
                </a:solidFill>
                <a:effectLst/>
                <a:ea typeface="Times New Roman" pitchFamily="18" charset="0"/>
                <a:cs typeface="Times New Roman" pitchFamily="18" charset="0"/>
              </a:rPr>
              <a:t>controlled via a computer with a CAN bus interface operating at 500kbits/s.</a:t>
            </a:r>
            <a:r>
              <a:rPr kumimoji="0" lang="it-IT" altLang="it-IT" sz="2000" b="0" i="0" u="none" strike="noStrike" cap="none" normalizeH="0" baseline="0" dirty="0" smtClean="0">
                <a:ln>
                  <a:noFill/>
                </a:ln>
                <a:solidFill>
                  <a:schemeClr val="tx1"/>
                </a:solidFill>
                <a:effectLst/>
                <a:cs typeface="Arial" pitchFamily="34" charset="0"/>
              </a:rPr>
              <a:t> </a:t>
            </a:r>
          </a:p>
        </p:txBody>
      </p:sp>
    </p:spTree>
    <p:extLst>
      <p:ext uri="{BB962C8B-B14F-4D97-AF65-F5344CB8AC3E}">
        <p14:creationId xmlns="" xmlns:p14="http://schemas.microsoft.com/office/powerpoint/2010/main" val="2258291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ltLang="it-IT" dirty="0" smtClean="0"/>
              <a:t>SCHUNK robot broken joint</a:t>
            </a:r>
            <a:endParaRPr lang="it-IT" dirty="0"/>
          </a:p>
        </p:txBody>
      </p:sp>
      <p:pic>
        <p:nvPicPr>
          <p:cNvPr id="43011" name="Picture 3"/>
          <p:cNvPicPr>
            <a:picLocks noChangeAspect="1" noChangeArrowheads="1"/>
          </p:cNvPicPr>
          <p:nvPr/>
        </p:nvPicPr>
        <p:blipFill>
          <a:blip r:embed="rId2" cstate="email"/>
          <a:srcRect/>
          <a:stretch>
            <a:fillRect/>
          </a:stretch>
        </p:blipFill>
        <p:spPr bwMode="auto">
          <a:xfrm rot="16200000">
            <a:off x="2303749" y="80628"/>
            <a:ext cx="4536504" cy="7056784"/>
          </a:xfrm>
          <a:prstGeom prst="rect">
            <a:avLst/>
          </a:prstGeom>
          <a:noFill/>
          <a:ln w="9525">
            <a:noFill/>
            <a:miter lim="800000"/>
            <a:headEnd/>
            <a:tailEnd/>
          </a:ln>
        </p:spPr>
      </p:pic>
    </p:spTree>
    <p:extLst>
      <p:ext uri="{BB962C8B-B14F-4D97-AF65-F5344CB8AC3E}">
        <p14:creationId xmlns="" xmlns:p14="http://schemas.microsoft.com/office/powerpoint/2010/main" val="994822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 new robot: Mitsubishi RV-</a:t>
            </a:r>
            <a:r>
              <a:rPr lang="en-GB" dirty="0" err="1" smtClean="0"/>
              <a:t>13FM</a:t>
            </a:r>
            <a:endParaRPr lang="en-GB" dirty="0"/>
          </a:p>
        </p:txBody>
      </p:sp>
      <p:sp>
        <p:nvSpPr>
          <p:cNvPr id="4" name="Rettangolo 3"/>
          <p:cNvSpPr/>
          <p:nvPr/>
        </p:nvSpPr>
        <p:spPr>
          <a:xfrm>
            <a:off x="827584" y="3645024"/>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7"/>
          <p:cNvSpPr txBox="1"/>
          <p:nvPr/>
        </p:nvSpPr>
        <p:spPr>
          <a:xfrm>
            <a:off x="3923928" y="1700808"/>
            <a:ext cx="5220072" cy="2677656"/>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smtClean="0"/>
              <a:t>Main features</a:t>
            </a:r>
          </a:p>
          <a:p>
            <a:pPr marL="355600" indent="-260350">
              <a:buFont typeface="Arial" pitchFamily="34" charset="0"/>
              <a:buChar char="•"/>
            </a:pPr>
            <a:r>
              <a:rPr lang="en-GB" sz="2400" dirty="0" smtClean="0"/>
              <a:t>6-axis</a:t>
            </a:r>
          </a:p>
          <a:p>
            <a:pPr marL="355600" indent="-260350">
              <a:buFont typeface="Arial" pitchFamily="34" charset="0"/>
              <a:buChar char="•"/>
            </a:pPr>
            <a:r>
              <a:rPr lang="en-GB" sz="2400" dirty="0" smtClean="0"/>
              <a:t>Repeatability: ±0,05 mm</a:t>
            </a:r>
          </a:p>
          <a:p>
            <a:pPr marL="355600" indent="-260350">
              <a:buFont typeface="Arial" pitchFamily="34" charset="0"/>
              <a:buChar char="•"/>
            </a:pPr>
            <a:r>
              <a:rPr lang="en-GB" sz="2400" dirty="0" smtClean="0"/>
              <a:t>Payload: 13 kg</a:t>
            </a:r>
          </a:p>
          <a:p>
            <a:pPr marL="355600" indent="-260350">
              <a:buFont typeface="Arial" pitchFamily="34" charset="0"/>
              <a:buChar char="•"/>
            </a:pPr>
            <a:r>
              <a:rPr lang="en-GB" sz="2400" dirty="0" smtClean="0"/>
              <a:t>Linear Workspace: 1094 mm</a:t>
            </a:r>
          </a:p>
          <a:p>
            <a:pPr marL="355600" indent="-260350">
              <a:buFont typeface="Arial" pitchFamily="34" charset="0"/>
              <a:buChar char="•"/>
            </a:pPr>
            <a:r>
              <a:rPr lang="en-GB" sz="2400" dirty="0" smtClean="0"/>
              <a:t>Weight: 120 kg</a:t>
            </a:r>
          </a:p>
          <a:p>
            <a:pPr marL="355600" indent="-260350">
              <a:buFont typeface="Arial" pitchFamily="34" charset="0"/>
              <a:buChar char="•"/>
            </a:pPr>
            <a:r>
              <a:rPr lang="en-GB" sz="2400" b="1" dirty="0" smtClean="0"/>
              <a:t>real-time path control capability</a:t>
            </a:r>
          </a:p>
        </p:txBody>
      </p:sp>
      <p:pic>
        <p:nvPicPr>
          <p:cNvPr id="44033" name="Picture 1"/>
          <p:cNvPicPr>
            <a:picLocks noChangeAspect="1" noChangeArrowheads="1"/>
          </p:cNvPicPr>
          <p:nvPr/>
        </p:nvPicPr>
        <p:blipFill>
          <a:blip r:embed="rId2" cstate="email"/>
          <a:srcRect t="2790" r="5286" b="7942"/>
          <a:stretch>
            <a:fillRect/>
          </a:stretch>
        </p:blipFill>
        <p:spPr bwMode="auto">
          <a:xfrm>
            <a:off x="179512" y="1484784"/>
            <a:ext cx="3960440" cy="4608512"/>
          </a:xfrm>
          <a:prstGeom prst="rect">
            <a:avLst/>
          </a:prstGeom>
          <a:noFill/>
          <a:ln w="9525">
            <a:noFill/>
            <a:miter lim="800000"/>
            <a:headEnd/>
            <a:tailEnd/>
          </a:ln>
        </p:spPr>
      </p:pic>
    </p:spTree>
    <p:extLst>
      <p:ext uri="{BB962C8B-B14F-4D97-AF65-F5344CB8AC3E}">
        <p14:creationId xmlns="" xmlns:p14="http://schemas.microsoft.com/office/powerpoint/2010/main" val="2159073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1"/>
            <a:r>
              <a:rPr lang="en-US" sz="3200" kern="1200" dirty="0">
                <a:solidFill>
                  <a:schemeClr val="tx2"/>
                </a:solidFill>
                <a:effectLst>
                  <a:outerShdw blurRad="38100" dist="38100" dir="2700000" algn="tl">
                    <a:srgbClr val="000000">
                      <a:alpha val="43137"/>
                    </a:srgbClr>
                  </a:outerShdw>
                </a:effectLst>
                <a:latin typeface="+mj-lt"/>
                <a:ea typeface="+mj-ea"/>
                <a:cs typeface="+mj-cs"/>
              </a:rPr>
              <a:t>The control system</a:t>
            </a:r>
            <a:endParaRPr lang="it-IT" sz="3200" kern="120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4" name="Immagine 3"/>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915816" y="2420888"/>
            <a:ext cx="5818076" cy="3766914"/>
          </a:xfrm>
          <a:prstGeom prst="rect">
            <a:avLst/>
          </a:prstGeom>
          <a:noFill/>
        </p:spPr>
      </p:pic>
      <p:sp>
        <p:nvSpPr>
          <p:cNvPr id="5" name="Rettangolo 4"/>
          <p:cNvSpPr/>
          <p:nvPr/>
        </p:nvSpPr>
        <p:spPr>
          <a:xfrm>
            <a:off x="467544" y="1052736"/>
            <a:ext cx="8266348" cy="1200329"/>
          </a:xfrm>
          <a:prstGeom prst="rect">
            <a:avLst/>
          </a:prstGeom>
        </p:spPr>
        <p:txBody>
          <a:bodyPr wrap="square">
            <a:spAutoFit/>
          </a:bodyPr>
          <a:lstStyle/>
          <a:p>
            <a:r>
              <a:rPr lang="en-US" dirty="0"/>
              <a:t>The robotic platform will provide a graphical user interface (GUI) allowing the surgeon to operate from a remote console. The surgery procedure will start enabling the control system of the robotic arm to adjust the position and the orientation of the suturing end-effector just above the patient’s eye. </a:t>
            </a:r>
            <a:endParaRPr lang="it-IT" dirty="0"/>
          </a:p>
        </p:txBody>
      </p:sp>
      <p:sp>
        <p:nvSpPr>
          <p:cNvPr id="6" name="Rettangolo 5"/>
          <p:cNvSpPr/>
          <p:nvPr/>
        </p:nvSpPr>
        <p:spPr>
          <a:xfrm>
            <a:off x="629816" y="2420888"/>
            <a:ext cx="2141984" cy="2308324"/>
          </a:xfrm>
          <a:prstGeom prst="rect">
            <a:avLst/>
          </a:prstGeom>
        </p:spPr>
        <p:txBody>
          <a:bodyPr wrap="square">
            <a:spAutoFit/>
          </a:bodyPr>
          <a:lstStyle/>
          <a:p>
            <a:r>
              <a:rPr lang="en-US" dirty="0"/>
              <a:t>The </a:t>
            </a:r>
            <a:r>
              <a:rPr lang="en-US" dirty="0" smtClean="0"/>
              <a:t>laser module will </a:t>
            </a:r>
            <a:r>
              <a:rPr lang="en-US" dirty="0"/>
              <a:t>be autonomously positioned by the robotic arm by using a Visual </a:t>
            </a:r>
            <a:r>
              <a:rPr lang="en-US" dirty="0" err="1"/>
              <a:t>Servoing</a:t>
            </a:r>
            <a:r>
              <a:rPr lang="en-US" dirty="0"/>
              <a:t> (VS) control scheme</a:t>
            </a:r>
            <a:endParaRPr lang="it-IT" dirty="0"/>
          </a:p>
        </p:txBody>
      </p:sp>
    </p:spTree>
    <p:extLst>
      <p:ext uri="{BB962C8B-B14F-4D97-AF65-F5344CB8AC3E}">
        <p14:creationId xmlns="" xmlns:p14="http://schemas.microsoft.com/office/powerpoint/2010/main" val="2917066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LA-ROSES robotic platform control strategy definition</a:t>
            </a:r>
            <a:endParaRPr lang="en-GB" dirty="0"/>
          </a:p>
        </p:txBody>
      </p:sp>
      <p:sp>
        <p:nvSpPr>
          <p:cNvPr id="3" name="Segnaposto contenuto 2"/>
          <p:cNvSpPr>
            <a:spLocks noGrp="1"/>
          </p:cNvSpPr>
          <p:nvPr>
            <p:ph idx="1"/>
          </p:nvPr>
        </p:nvSpPr>
        <p:spPr/>
        <p:txBody>
          <a:bodyPr>
            <a:normAutofit fontScale="70000" lnSpcReduction="20000"/>
          </a:bodyPr>
          <a:lstStyle/>
          <a:p>
            <a:pPr marL="0" indent="0">
              <a:buNone/>
            </a:pPr>
            <a:r>
              <a:rPr lang="en-US" b="1" dirty="0" smtClean="0"/>
              <a:t>Welding trajectory detection</a:t>
            </a:r>
          </a:p>
          <a:p>
            <a:pPr marL="0" indent="0">
              <a:buNone/>
            </a:pPr>
            <a:r>
              <a:rPr lang="en-US" dirty="0" smtClean="0"/>
              <a:t>The control system will detect and calculate the welding trajectory; then all the system parameters related to the welding process will be proposed to the surgeon check, before enabling the start command.</a:t>
            </a:r>
          </a:p>
          <a:p>
            <a:pPr marL="0" indent="0">
              <a:buNone/>
            </a:pPr>
            <a:r>
              <a:rPr lang="en-US" dirty="0" smtClean="0"/>
              <a:t> </a:t>
            </a:r>
            <a:endParaRPr lang="it-IT" dirty="0" smtClean="0"/>
          </a:p>
          <a:p>
            <a:pPr marL="0" indent="0">
              <a:buNone/>
            </a:pPr>
            <a:r>
              <a:rPr lang="en-US" b="1" dirty="0" smtClean="0"/>
              <a:t>Surgeon direct control</a:t>
            </a:r>
          </a:p>
          <a:p>
            <a:pPr marL="0" indent="0">
              <a:buNone/>
            </a:pPr>
            <a:r>
              <a:rPr lang="en-US" dirty="0" smtClean="0"/>
              <a:t>However, the corneal welding task will not be fully autonomously executed by the robotic platform control system: the surgeon will have a direct control of the surgical procedure.</a:t>
            </a:r>
          </a:p>
          <a:p>
            <a:pPr marL="0" indent="0">
              <a:buNone/>
            </a:pPr>
            <a:endParaRPr lang="en-US" dirty="0" smtClean="0"/>
          </a:p>
          <a:p>
            <a:pPr marL="0" indent="0">
              <a:buNone/>
            </a:pPr>
            <a:r>
              <a:rPr lang="en-US" b="1" dirty="0" smtClean="0"/>
              <a:t>“Collaborative” human-robot control paradigm</a:t>
            </a:r>
          </a:p>
          <a:p>
            <a:pPr marL="708660" lvl="1" indent="-342900"/>
            <a:r>
              <a:rPr lang="en-US" i="1" dirty="0" smtClean="0"/>
              <a:t>Surgeon robotic welding-task supervision</a:t>
            </a:r>
            <a:r>
              <a:rPr lang="en-US" dirty="0" smtClean="0"/>
              <a:t>: robot executes the welding task while the surgeon controls and adjusts (if needed) robot movements and laser parameters</a:t>
            </a:r>
          </a:p>
          <a:p>
            <a:pPr marL="708660" lvl="1" indent="-342900"/>
            <a:r>
              <a:rPr lang="en-US" i="1" dirty="0" smtClean="0"/>
              <a:t>Surgeon and robot can immediately stop the running welding-task</a:t>
            </a:r>
            <a:r>
              <a:rPr lang="en-US" dirty="0" smtClean="0"/>
              <a:t>. Human expert like a surgeon is, is more capable to handle unexpected scenarios, as opposed to an autonomous robot; at the same time, the robot control system could autonomously decide to stop the task in case of coming out about dangerous situations to preserve patients’ health. </a:t>
            </a:r>
            <a:endParaRPr lang="it-IT" dirty="0" smtClean="0"/>
          </a:p>
        </p:txBody>
      </p:sp>
    </p:spTree>
    <p:extLst>
      <p:ext uri="{BB962C8B-B14F-4D97-AF65-F5344CB8AC3E}">
        <p14:creationId xmlns="" xmlns:p14="http://schemas.microsoft.com/office/powerpoint/2010/main" val="826214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stretch>
            <a:fillRect/>
          </a:stretch>
        </p:blipFill>
        <p:spPr>
          <a:xfrm>
            <a:off x="2627784" y="1223996"/>
            <a:ext cx="5984207" cy="4221417"/>
          </a:xfrm>
          <a:prstGeom prst="rect">
            <a:avLst/>
          </a:prstGeom>
        </p:spPr>
      </p:pic>
      <p:sp>
        <p:nvSpPr>
          <p:cNvPr id="5" name="CasellaDiTesto 4"/>
          <p:cNvSpPr txBox="1"/>
          <p:nvPr/>
        </p:nvSpPr>
        <p:spPr>
          <a:xfrm>
            <a:off x="153401" y="1212181"/>
            <a:ext cx="2330367" cy="1938992"/>
          </a:xfrm>
          <a:prstGeom prst="rect">
            <a:avLst/>
          </a:prstGeom>
          <a:noFill/>
        </p:spPr>
        <p:txBody>
          <a:bodyPr wrap="square" rtlCol="0">
            <a:spAutoFit/>
          </a:bodyPr>
          <a:lstStyle/>
          <a:p>
            <a:r>
              <a:rPr lang="en-US" sz="2400" b="1" dirty="0" smtClean="0"/>
              <a:t>Cornea detection and alignment</a:t>
            </a:r>
          </a:p>
          <a:p>
            <a:endParaRPr lang="en-US" sz="2400" b="1" dirty="0"/>
          </a:p>
          <a:p>
            <a:endParaRPr lang="en-US" sz="2400" b="1" dirty="0" smtClean="0"/>
          </a:p>
        </p:txBody>
      </p:sp>
      <p:cxnSp>
        <p:nvCxnSpPr>
          <p:cNvPr id="3" name="Connettore 2 2"/>
          <p:cNvCxnSpPr/>
          <p:nvPr/>
        </p:nvCxnSpPr>
        <p:spPr>
          <a:xfrm flipH="1" flipV="1">
            <a:off x="1979712" y="2636913"/>
            <a:ext cx="2516088" cy="411087"/>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34143" y="2384282"/>
            <a:ext cx="2177618" cy="1200329"/>
          </a:xfrm>
          <a:prstGeom prst="rect">
            <a:avLst/>
          </a:prstGeom>
          <a:noFill/>
        </p:spPr>
        <p:txBody>
          <a:bodyPr wrap="square" rtlCol="0">
            <a:spAutoFit/>
          </a:bodyPr>
          <a:lstStyle/>
          <a:p>
            <a:r>
              <a:rPr lang="it-IT" sz="2400" dirty="0" smtClean="0"/>
              <a:t>Image center</a:t>
            </a:r>
          </a:p>
          <a:p>
            <a:r>
              <a:rPr lang="it-IT" sz="2400" dirty="0" smtClean="0"/>
              <a:t>i.e. camera </a:t>
            </a:r>
            <a:r>
              <a:rPr lang="it-IT" sz="2400" dirty="0" err="1" smtClean="0"/>
              <a:t>optical</a:t>
            </a:r>
            <a:r>
              <a:rPr lang="it-IT" sz="2400" dirty="0" smtClean="0"/>
              <a:t> </a:t>
            </a:r>
            <a:r>
              <a:rPr lang="it-IT" sz="2400" dirty="0" err="1" smtClean="0"/>
              <a:t>axis</a:t>
            </a:r>
            <a:endParaRPr lang="it-IT" sz="2400" dirty="0"/>
          </a:p>
        </p:txBody>
      </p:sp>
      <p:cxnSp>
        <p:nvCxnSpPr>
          <p:cNvPr id="11" name="Connettore 2 10"/>
          <p:cNvCxnSpPr/>
          <p:nvPr/>
        </p:nvCxnSpPr>
        <p:spPr>
          <a:xfrm flipH="1">
            <a:off x="1876522" y="3717032"/>
            <a:ext cx="1687366" cy="738314"/>
          </a:xfrm>
          <a:prstGeom prst="straightConnector1">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130951" y="4335487"/>
            <a:ext cx="2415148" cy="461665"/>
          </a:xfrm>
          <a:prstGeom prst="rect">
            <a:avLst/>
          </a:prstGeom>
          <a:noFill/>
        </p:spPr>
        <p:txBody>
          <a:bodyPr wrap="square" rtlCol="0">
            <a:spAutoFit/>
          </a:bodyPr>
          <a:lstStyle/>
          <a:p>
            <a:r>
              <a:rPr lang="it-IT" sz="2400" dirty="0" err="1" smtClean="0"/>
              <a:t>Corneal</a:t>
            </a:r>
            <a:r>
              <a:rPr lang="it-IT" sz="2400" dirty="0" smtClean="0"/>
              <a:t> </a:t>
            </a:r>
            <a:r>
              <a:rPr lang="it-IT" sz="2400" dirty="0" err="1" smtClean="0"/>
              <a:t>wound</a:t>
            </a:r>
            <a:r>
              <a:rPr lang="it-IT" sz="2400" dirty="0" smtClean="0"/>
              <a:t> </a:t>
            </a:r>
          </a:p>
        </p:txBody>
      </p:sp>
      <p:sp>
        <p:nvSpPr>
          <p:cNvPr id="8" name="Titolo 7"/>
          <p:cNvSpPr>
            <a:spLocks noGrp="1"/>
          </p:cNvSpPr>
          <p:nvPr>
            <p:ph type="title"/>
          </p:nvPr>
        </p:nvSpPr>
        <p:spPr/>
        <p:txBody>
          <a:bodyPr/>
          <a:lstStyle/>
          <a:p>
            <a:r>
              <a:rPr lang="en-GB" dirty="0" smtClean="0"/>
              <a:t>Preliminary LA-ROSES visual servoing control scheme implementation</a:t>
            </a:r>
            <a:endParaRPr lang="en-US" dirty="0"/>
          </a:p>
        </p:txBody>
      </p:sp>
    </p:spTree>
    <p:extLst>
      <p:ext uri="{BB962C8B-B14F-4D97-AF65-F5344CB8AC3E}">
        <p14:creationId xmlns="" xmlns:p14="http://schemas.microsoft.com/office/powerpoint/2010/main" val="4193002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stretch>
            <a:fillRect/>
          </a:stretch>
        </p:blipFill>
        <p:spPr>
          <a:xfrm>
            <a:off x="2260407" y="1052736"/>
            <a:ext cx="6447422" cy="4548182"/>
          </a:xfrm>
          <a:prstGeom prst="rect">
            <a:avLst/>
          </a:prstGeom>
        </p:spPr>
      </p:pic>
      <p:pic>
        <p:nvPicPr>
          <p:cNvPr id="5" name="Immagine 4"/>
          <p:cNvPicPr>
            <a:picLocks noChangeAspect="1"/>
          </p:cNvPicPr>
          <p:nvPr/>
        </p:nvPicPr>
        <p:blipFill>
          <a:blip r:embed="rId3" cstate="email"/>
          <a:stretch>
            <a:fillRect/>
          </a:stretch>
        </p:blipFill>
        <p:spPr>
          <a:xfrm>
            <a:off x="4716016" y="2708920"/>
            <a:ext cx="1200150" cy="692944"/>
          </a:xfrm>
          <a:prstGeom prst="rect">
            <a:avLst/>
          </a:prstGeom>
        </p:spPr>
      </p:pic>
      <p:sp>
        <p:nvSpPr>
          <p:cNvPr id="6" name="CasellaDiTesto 5"/>
          <p:cNvSpPr txBox="1"/>
          <p:nvPr/>
        </p:nvSpPr>
        <p:spPr>
          <a:xfrm>
            <a:off x="179513" y="1340768"/>
            <a:ext cx="2016224" cy="830997"/>
          </a:xfrm>
          <a:prstGeom prst="rect">
            <a:avLst/>
          </a:prstGeom>
          <a:noFill/>
        </p:spPr>
        <p:txBody>
          <a:bodyPr wrap="square" rtlCol="0">
            <a:spAutoFit/>
          </a:bodyPr>
          <a:lstStyle/>
          <a:p>
            <a:r>
              <a:rPr lang="it-IT" sz="2400" dirty="0" smtClean="0"/>
              <a:t>«Cornea» </a:t>
            </a:r>
            <a:r>
              <a:rPr lang="it-IT" sz="2400" dirty="0" err="1" smtClean="0"/>
              <a:t>path</a:t>
            </a:r>
            <a:endParaRPr lang="it-IT" sz="2400" dirty="0"/>
          </a:p>
        </p:txBody>
      </p:sp>
      <p:sp>
        <p:nvSpPr>
          <p:cNvPr id="7" name="Titolo 6"/>
          <p:cNvSpPr>
            <a:spLocks noGrp="1"/>
          </p:cNvSpPr>
          <p:nvPr>
            <p:ph type="title"/>
          </p:nvPr>
        </p:nvSpPr>
        <p:spPr/>
        <p:txBody>
          <a:bodyPr/>
          <a:lstStyle/>
          <a:p>
            <a:r>
              <a:rPr lang="en-GB" dirty="0" smtClean="0"/>
              <a:t>Preliminary LA-ROSES visual servoing control scheme implementation</a:t>
            </a:r>
            <a:endParaRPr lang="en-US" dirty="0"/>
          </a:p>
        </p:txBody>
      </p:sp>
    </p:spTree>
    <p:extLst>
      <p:ext uri="{BB962C8B-B14F-4D97-AF65-F5344CB8AC3E}">
        <p14:creationId xmlns="" xmlns:p14="http://schemas.microsoft.com/office/powerpoint/2010/main" val="3383017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stretch>
            <a:fillRect/>
          </a:stretch>
        </p:blipFill>
        <p:spPr>
          <a:xfrm>
            <a:off x="2411760" y="1052736"/>
            <a:ext cx="6423359" cy="4531207"/>
          </a:xfrm>
          <a:prstGeom prst="rect">
            <a:avLst/>
          </a:prstGeom>
        </p:spPr>
      </p:pic>
      <p:sp>
        <p:nvSpPr>
          <p:cNvPr id="3" name="CasellaDiTesto 2"/>
          <p:cNvSpPr txBox="1"/>
          <p:nvPr/>
        </p:nvSpPr>
        <p:spPr>
          <a:xfrm>
            <a:off x="107504" y="1340768"/>
            <a:ext cx="2304256" cy="1200329"/>
          </a:xfrm>
          <a:prstGeom prst="rect">
            <a:avLst/>
          </a:prstGeom>
          <a:noFill/>
        </p:spPr>
        <p:txBody>
          <a:bodyPr wrap="square" rtlCol="0">
            <a:spAutoFit/>
          </a:bodyPr>
          <a:lstStyle/>
          <a:p>
            <a:r>
              <a:rPr lang="it-IT" sz="2400" dirty="0" smtClean="0"/>
              <a:t>Cornea and laser spot</a:t>
            </a:r>
          </a:p>
          <a:p>
            <a:r>
              <a:rPr lang="it-IT" sz="2400" dirty="0" err="1" smtClean="0"/>
              <a:t>detection</a:t>
            </a:r>
            <a:endParaRPr lang="it-IT" sz="2400" dirty="0"/>
          </a:p>
        </p:txBody>
      </p:sp>
      <p:sp>
        <p:nvSpPr>
          <p:cNvPr id="5" name="Titolo 4"/>
          <p:cNvSpPr>
            <a:spLocks noGrp="1"/>
          </p:cNvSpPr>
          <p:nvPr>
            <p:ph type="title"/>
          </p:nvPr>
        </p:nvSpPr>
        <p:spPr/>
        <p:txBody>
          <a:bodyPr/>
          <a:lstStyle/>
          <a:p>
            <a:r>
              <a:rPr lang="en-GB" dirty="0" smtClean="0"/>
              <a:t>Preliminary LA-ROSES visual servoing control scheme implementation</a:t>
            </a:r>
            <a:endParaRPr lang="en-US" dirty="0"/>
          </a:p>
        </p:txBody>
      </p:sp>
    </p:spTree>
    <p:extLst>
      <p:ext uri="{BB962C8B-B14F-4D97-AF65-F5344CB8AC3E}">
        <p14:creationId xmlns="" xmlns:p14="http://schemas.microsoft.com/office/powerpoint/2010/main" val="1952950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Preliminary LA-ROSES visual servoing control scheme implementation</a:t>
            </a:r>
            <a:endParaRPr lang="en-GB" dirty="0"/>
          </a:p>
        </p:txBody>
      </p:sp>
      <p:grpSp>
        <p:nvGrpSpPr>
          <p:cNvPr id="28" name="Gruppo 27"/>
          <p:cNvGrpSpPr/>
          <p:nvPr/>
        </p:nvGrpSpPr>
        <p:grpSpPr>
          <a:xfrm>
            <a:off x="990062" y="1268760"/>
            <a:ext cx="7110330" cy="4917292"/>
            <a:chOff x="449580" y="1268760"/>
            <a:chExt cx="7110330" cy="4917292"/>
          </a:xfrm>
        </p:grpSpPr>
        <p:pic>
          <p:nvPicPr>
            <p:cNvPr id="5" name="Immagine 4"/>
            <p:cNvPicPr>
              <a:picLocks noChangeAspect="1"/>
            </p:cNvPicPr>
            <p:nvPr/>
          </p:nvPicPr>
          <p:blipFill>
            <a:blip r:embed="rId2" cstate="email"/>
            <a:stretch>
              <a:fillRect/>
            </a:stretch>
          </p:blipFill>
          <p:spPr>
            <a:xfrm>
              <a:off x="457200" y="1268760"/>
              <a:ext cx="6970666" cy="4917292"/>
            </a:xfrm>
            <a:prstGeom prst="rect">
              <a:avLst/>
            </a:prstGeom>
          </p:spPr>
        </p:pic>
        <p:sp>
          <p:nvSpPr>
            <p:cNvPr id="6" name="Rettangolo arrotondato 5"/>
            <p:cNvSpPr/>
            <p:nvPr/>
          </p:nvSpPr>
          <p:spPr>
            <a:xfrm>
              <a:off x="4837172" y="2940184"/>
              <a:ext cx="864096"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699792" y="1988840"/>
              <a:ext cx="1236429" cy="276999"/>
            </a:xfrm>
            <a:prstGeom prst="rect">
              <a:avLst/>
            </a:prstGeom>
            <a:noFill/>
          </p:spPr>
          <p:txBody>
            <a:bodyPr wrap="none" rtlCol="0">
              <a:spAutoFit/>
            </a:bodyPr>
            <a:lstStyle/>
            <a:p>
              <a:r>
                <a:rPr lang="en-GB" sz="1200" smtClean="0"/>
                <a:t>Corneal wound </a:t>
              </a:r>
              <a:endParaRPr lang="en-GB" sz="1200"/>
            </a:p>
          </p:txBody>
        </p:sp>
        <p:cxnSp>
          <p:nvCxnSpPr>
            <p:cNvPr id="9" name="Connettore 2 8"/>
            <p:cNvCxnSpPr/>
            <p:nvPr/>
          </p:nvCxnSpPr>
          <p:spPr>
            <a:xfrm flipH="1">
              <a:off x="3275856" y="2276872"/>
              <a:ext cx="72008"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907704" y="4509120"/>
              <a:ext cx="861967" cy="276999"/>
            </a:xfrm>
            <a:prstGeom prst="rect">
              <a:avLst/>
            </a:prstGeom>
            <a:noFill/>
          </p:spPr>
          <p:txBody>
            <a:bodyPr wrap="none" rtlCol="0">
              <a:spAutoFit/>
            </a:bodyPr>
            <a:lstStyle/>
            <a:p>
              <a:r>
                <a:rPr lang="it-IT" sz="1200" dirty="0" err="1" smtClean="0"/>
                <a:t>Eye</a:t>
              </a:r>
              <a:r>
                <a:rPr lang="it-IT" sz="1200" dirty="0" smtClean="0"/>
                <a:t> center</a:t>
              </a:r>
              <a:endParaRPr lang="it-IT" sz="1200" dirty="0"/>
            </a:p>
          </p:txBody>
        </p:sp>
        <p:cxnSp>
          <p:nvCxnSpPr>
            <p:cNvPr id="11" name="Connettore 2 10"/>
            <p:cNvCxnSpPr>
              <a:stCxn id="10" idx="0"/>
            </p:cNvCxnSpPr>
            <p:nvPr/>
          </p:nvCxnSpPr>
          <p:spPr>
            <a:xfrm flipV="1">
              <a:off x="2338688" y="3730530"/>
              <a:ext cx="861702" cy="778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984084" y="2265839"/>
              <a:ext cx="1604927" cy="276999"/>
            </a:xfrm>
            <a:prstGeom prst="rect">
              <a:avLst/>
            </a:prstGeom>
            <a:noFill/>
          </p:spPr>
          <p:txBody>
            <a:bodyPr wrap="none" rtlCol="0">
              <a:spAutoFit/>
            </a:bodyPr>
            <a:lstStyle/>
            <a:p>
              <a:r>
                <a:rPr lang="it-IT" sz="1200" dirty="0" smtClean="0"/>
                <a:t>Camera/image center</a:t>
              </a:r>
              <a:endParaRPr lang="it-IT" sz="1200" dirty="0"/>
            </a:p>
          </p:txBody>
        </p:sp>
        <p:cxnSp>
          <p:nvCxnSpPr>
            <p:cNvPr id="16" name="Connettore 2 15"/>
            <p:cNvCxnSpPr/>
            <p:nvPr/>
          </p:nvCxnSpPr>
          <p:spPr>
            <a:xfrm>
              <a:off x="1801647" y="2542838"/>
              <a:ext cx="787364" cy="814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5685614" y="2926879"/>
              <a:ext cx="1874296" cy="584775"/>
            </a:xfrm>
            <a:prstGeom prst="rect">
              <a:avLst/>
            </a:prstGeom>
            <a:noFill/>
          </p:spPr>
          <p:txBody>
            <a:bodyPr wrap="none" rtlCol="0">
              <a:spAutoFit/>
            </a:bodyPr>
            <a:lstStyle/>
            <a:p>
              <a:r>
                <a:rPr lang="en-GB" sz="1600" dirty="0" smtClean="0"/>
                <a:t>«Eye» </a:t>
              </a:r>
            </a:p>
            <a:p>
              <a:r>
                <a:rPr lang="en-GB" sz="1600" dirty="0" smtClean="0"/>
                <a:t>current parameters</a:t>
              </a:r>
              <a:endParaRPr lang="en-GB" sz="1600" dirty="0"/>
            </a:p>
          </p:txBody>
        </p:sp>
        <p:sp>
          <p:nvSpPr>
            <p:cNvPr id="22" name="CasellaDiTesto 21"/>
            <p:cNvSpPr txBox="1"/>
            <p:nvPr/>
          </p:nvSpPr>
          <p:spPr>
            <a:xfrm>
              <a:off x="5970925" y="4371799"/>
              <a:ext cx="1456941" cy="1077218"/>
            </a:xfrm>
            <a:prstGeom prst="rect">
              <a:avLst/>
            </a:prstGeom>
            <a:noFill/>
          </p:spPr>
          <p:txBody>
            <a:bodyPr wrap="square" rtlCol="0">
              <a:spAutoFit/>
            </a:bodyPr>
            <a:lstStyle/>
            <a:p>
              <a:r>
                <a:rPr lang="en-GB" sz="1600" smtClean="0"/>
                <a:t>Distance between Eye and  Camera Center</a:t>
              </a:r>
              <a:endParaRPr lang="en-GB" sz="1600"/>
            </a:p>
          </p:txBody>
        </p:sp>
        <p:cxnSp>
          <p:nvCxnSpPr>
            <p:cNvPr id="23" name="Connettore 2 22"/>
            <p:cNvCxnSpPr>
              <a:stCxn id="22" idx="1"/>
            </p:cNvCxnSpPr>
            <p:nvPr/>
          </p:nvCxnSpPr>
          <p:spPr>
            <a:xfrm flipH="1" flipV="1">
              <a:off x="5558823" y="4081487"/>
              <a:ext cx="412102" cy="828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ttangolo arrotondato 25"/>
            <p:cNvSpPr/>
            <p:nvPr/>
          </p:nvSpPr>
          <p:spPr>
            <a:xfrm>
              <a:off x="449580" y="5465634"/>
              <a:ext cx="2530624" cy="3735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p:cNvSpPr txBox="1"/>
            <p:nvPr/>
          </p:nvSpPr>
          <p:spPr>
            <a:xfrm>
              <a:off x="3115059" y="5516006"/>
              <a:ext cx="2356619" cy="584775"/>
            </a:xfrm>
            <a:prstGeom prst="rect">
              <a:avLst/>
            </a:prstGeom>
            <a:noFill/>
          </p:spPr>
          <p:txBody>
            <a:bodyPr wrap="square" rtlCol="0">
              <a:spAutoFit/>
            </a:bodyPr>
            <a:lstStyle/>
            <a:p>
              <a:r>
                <a:rPr lang="en-GB" sz="1600" dirty="0" smtClean="0"/>
                <a:t>End-effector Cartesian world frame position</a:t>
              </a:r>
              <a:endParaRPr lang="en-GB" sz="1600" dirty="0"/>
            </a:p>
          </p:txBody>
        </p:sp>
      </p:grpSp>
    </p:spTree>
    <p:extLst>
      <p:ext uri="{BB962C8B-B14F-4D97-AF65-F5344CB8AC3E}">
        <p14:creationId xmlns="" xmlns:p14="http://schemas.microsoft.com/office/powerpoint/2010/main" val="4457915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LA-ROSES System </a:t>
            </a:r>
            <a:endParaRPr lang="en-US" dirty="0"/>
          </a:p>
        </p:txBody>
      </p:sp>
      <p:sp>
        <p:nvSpPr>
          <p:cNvPr id="3" name="Segnaposto contenuto 2"/>
          <p:cNvSpPr>
            <a:spLocks noGrp="1"/>
          </p:cNvSpPr>
          <p:nvPr>
            <p:ph idx="1"/>
          </p:nvPr>
        </p:nvSpPr>
        <p:spPr/>
        <p:txBody>
          <a:bodyPr/>
          <a:lstStyle/>
          <a:p>
            <a:r>
              <a:rPr lang="en-US" sz="2400" dirty="0" smtClean="0"/>
              <a:t>It consists of three main systems and other sub-systems, as follows:</a:t>
            </a:r>
            <a:endParaRPr lang="it-IT" sz="2400" dirty="0" smtClean="0"/>
          </a:p>
          <a:p>
            <a:pPr lvl="1"/>
            <a:r>
              <a:rPr lang="en-US" sz="2000" dirty="0" smtClean="0"/>
              <a:t>6 DOF robotics arm</a:t>
            </a:r>
            <a:endParaRPr lang="it-IT" sz="2000" dirty="0" smtClean="0"/>
          </a:p>
          <a:p>
            <a:pPr lvl="1"/>
            <a:r>
              <a:rPr lang="en-US" sz="2000" dirty="0" smtClean="0"/>
              <a:t>vision system (NIR camera and thermal camera)</a:t>
            </a:r>
            <a:endParaRPr lang="it-IT" sz="2000" dirty="0" smtClean="0"/>
          </a:p>
          <a:p>
            <a:pPr lvl="1"/>
            <a:r>
              <a:rPr lang="en-US" sz="2000" dirty="0" smtClean="0"/>
              <a:t>laser module</a:t>
            </a:r>
            <a:endParaRPr lang="it-IT" sz="2000" dirty="0" smtClean="0"/>
          </a:p>
          <a:p>
            <a:pPr lvl="1"/>
            <a:r>
              <a:rPr lang="it-IT" sz="2000" dirty="0" smtClean="0"/>
              <a:t>laser </a:t>
            </a:r>
            <a:r>
              <a:rPr lang="en-US" sz="2000" dirty="0" smtClean="0"/>
              <a:t>orienting and translating mechanisms</a:t>
            </a:r>
            <a:endParaRPr lang="it-IT" sz="2000" dirty="0" smtClean="0"/>
          </a:p>
          <a:p>
            <a:pPr lvl="1"/>
            <a:r>
              <a:rPr lang="en-US" sz="2000" dirty="0" smtClean="0"/>
              <a:t>visual interface and the visual servoing control system</a:t>
            </a:r>
          </a:p>
          <a:p>
            <a:pPr lvl="1"/>
            <a:r>
              <a:rPr lang="en-US" sz="2000" dirty="0" smtClean="0"/>
              <a:t>a preliminary sketch of the overall system is shown in the following picture</a:t>
            </a:r>
            <a:endParaRPr lang="it-IT" sz="2000" dirty="0" smtClean="0"/>
          </a:p>
          <a:p>
            <a:endParaRPr lang="en-US" dirty="0"/>
          </a:p>
        </p:txBody>
      </p:sp>
      <p:pic>
        <p:nvPicPr>
          <p:cNvPr id="4" name="Picture 2"/>
          <p:cNvPicPr/>
          <p:nvPr/>
        </p:nvPicPr>
        <p:blipFill>
          <a:blip r:embed="rId2" cstate="email"/>
          <a:srcRect/>
          <a:stretch>
            <a:fillRect/>
          </a:stretch>
        </p:blipFill>
        <p:spPr bwMode="auto">
          <a:xfrm>
            <a:off x="3491880" y="4505289"/>
            <a:ext cx="3254117" cy="2352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Camera calibration and eye-image centring</a:t>
            </a:r>
            <a:endParaRPr lang="en-GB" dirty="0"/>
          </a:p>
        </p:txBody>
      </p:sp>
      <p:pic>
        <p:nvPicPr>
          <p:cNvPr id="4" name="Immagine 3"/>
          <p:cNvPicPr>
            <a:picLocks noChangeAspect="1"/>
          </p:cNvPicPr>
          <p:nvPr/>
        </p:nvPicPr>
        <p:blipFill>
          <a:blip r:embed="rId2" cstate="email"/>
          <a:stretch>
            <a:fillRect/>
          </a:stretch>
        </p:blipFill>
        <p:spPr>
          <a:xfrm>
            <a:off x="1043605" y="1124744"/>
            <a:ext cx="7144615" cy="5040000"/>
          </a:xfrm>
          <a:prstGeom prst="rect">
            <a:avLst/>
          </a:prstGeom>
        </p:spPr>
      </p:pic>
      <p:sp>
        <p:nvSpPr>
          <p:cNvPr id="5" name="Rettangolo arrotondato 4"/>
          <p:cNvSpPr/>
          <p:nvPr/>
        </p:nvSpPr>
        <p:spPr>
          <a:xfrm>
            <a:off x="3563888" y="5013177"/>
            <a:ext cx="720080"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6"/>
          <p:cNvSpPr/>
          <p:nvPr/>
        </p:nvSpPr>
        <p:spPr>
          <a:xfrm>
            <a:off x="5580112" y="3573017"/>
            <a:ext cx="720080"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6372200" y="2996953"/>
            <a:ext cx="2088232" cy="830997"/>
          </a:xfrm>
          <a:prstGeom prst="rect">
            <a:avLst/>
          </a:prstGeom>
          <a:noFill/>
        </p:spPr>
        <p:txBody>
          <a:bodyPr wrap="square" rtlCol="0">
            <a:spAutoFit/>
          </a:bodyPr>
          <a:lstStyle/>
          <a:p>
            <a:r>
              <a:rPr lang="en-GB" sz="1600" dirty="0" smtClean="0"/>
              <a:t>robot precision allows ZERO camera resolution error</a:t>
            </a:r>
            <a:endParaRPr lang="en-GB" sz="1600" dirty="0"/>
          </a:p>
        </p:txBody>
      </p:sp>
      <p:sp>
        <p:nvSpPr>
          <p:cNvPr id="10" name="CasellaDiTesto 9"/>
          <p:cNvSpPr txBox="1"/>
          <p:nvPr/>
        </p:nvSpPr>
        <p:spPr>
          <a:xfrm>
            <a:off x="4444634" y="4870396"/>
            <a:ext cx="2088232" cy="830997"/>
          </a:xfrm>
          <a:prstGeom prst="rect">
            <a:avLst/>
          </a:prstGeom>
          <a:noFill/>
        </p:spPr>
        <p:txBody>
          <a:bodyPr wrap="square" rtlCol="0">
            <a:spAutoFit/>
          </a:bodyPr>
          <a:lstStyle/>
          <a:p>
            <a:r>
              <a:rPr lang="en-GB" sz="1600" dirty="0" smtClean="0"/>
              <a:t>Camera/robot calibration parameter. </a:t>
            </a:r>
            <a:endParaRPr lang="en-GB" sz="1600" dirty="0"/>
          </a:p>
        </p:txBody>
      </p:sp>
      <p:sp>
        <p:nvSpPr>
          <p:cNvPr id="11" name="CasellaDiTesto 10"/>
          <p:cNvSpPr txBox="1"/>
          <p:nvPr/>
        </p:nvSpPr>
        <p:spPr>
          <a:xfrm>
            <a:off x="388387" y="5877272"/>
            <a:ext cx="8360077" cy="954107"/>
          </a:xfrm>
          <a:prstGeom prst="rect">
            <a:avLst/>
          </a:prstGeom>
          <a:solidFill>
            <a:schemeClr val="bg1"/>
          </a:solidFill>
          <a:ln w="28575" cmpd="sng">
            <a:solidFill>
              <a:schemeClr val="accent1">
                <a:shade val="50000"/>
              </a:schemeClr>
            </a:solidFill>
          </a:ln>
        </p:spPr>
        <p:txBody>
          <a:bodyPr wrap="square" rtlCol="0">
            <a:spAutoFit/>
          </a:bodyPr>
          <a:lstStyle/>
          <a:p>
            <a:r>
              <a:rPr lang="en-GB" sz="1400" dirty="0" smtClean="0"/>
              <a:t>NOTE. A NEW camera/robot calibration is required once a different working height is detected. Major/Minor axis length and eye area provide out a measure of the current working height. Thus the implemented VS scheme using these parameters autonomously calibrate and move according the robot to keep in time the eye centre aligned with the camera optical axis.</a:t>
            </a:r>
            <a:endParaRPr lang="en-GB" sz="1400" dirty="0"/>
          </a:p>
        </p:txBody>
      </p:sp>
    </p:spTree>
    <p:extLst>
      <p:ext uri="{BB962C8B-B14F-4D97-AF65-F5344CB8AC3E}">
        <p14:creationId xmlns="" xmlns:p14="http://schemas.microsoft.com/office/powerpoint/2010/main" val="122494725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stretch>
            <a:fillRect/>
          </a:stretch>
        </p:blipFill>
        <p:spPr>
          <a:xfrm>
            <a:off x="1006027" y="1006138"/>
            <a:ext cx="7131946" cy="5040000"/>
          </a:xfrm>
          <a:prstGeom prst="rect">
            <a:avLst/>
          </a:prstGeom>
        </p:spPr>
      </p:pic>
      <p:sp>
        <p:nvSpPr>
          <p:cNvPr id="6" name="Titolo 1"/>
          <p:cNvSpPr>
            <a:spLocks noGrp="1"/>
          </p:cNvSpPr>
          <p:nvPr>
            <p:ph type="title"/>
          </p:nvPr>
        </p:nvSpPr>
        <p:spPr>
          <a:xfrm>
            <a:off x="352872" y="585482"/>
            <a:ext cx="8229600" cy="420656"/>
          </a:xfrm>
        </p:spPr>
        <p:txBody>
          <a:bodyPr/>
          <a:lstStyle/>
          <a:p>
            <a:r>
              <a:rPr lang="en-GB" dirty="0" smtClean="0"/>
              <a:t>Laser detection</a:t>
            </a:r>
            <a:endParaRPr lang="en-GB" dirty="0"/>
          </a:p>
        </p:txBody>
      </p:sp>
    </p:spTree>
    <p:extLst>
      <p:ext uri="{BB962C8B-B14F-4D97-AF65-F5344CB8AC3E}">
        <p14:creationId xmlns="" xmlns:p14="http://schemas.microsoft.com/office/powerpoint/2010/main" val="7288970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IDS</a:t>
            </a:r>
            <a:r>
              <a:rPr lang="it-IT" dirty="0" smtClean="0"/>
              <a:t> camera </a:t>
            </a:r>
            <a:r>
              <a:rPr lang="it-IT" dirty="0" err="1" smtClean="0"/>
              <a:t>UI-3240CP-NIR-GL</a:t>
            </a:r>
            <a:r>
              <a:rPr lang="it-IT" dirty="0" smtClean="0"/>
              <a:t> Rev.2</a:t>
            </a:r>
            <a:endParaRPr lang="it-IT" dirty="0"/>
          </a:p>
        </p:txBody>
      </p:sp>
      <p:pic>
        <p:nvPicPr>
          <p:cNvPr id="819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1520" y="1556792"/>
            <a:ext cx="4178300" cy="1352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60032" y="1484784"/>
            <a:ext cx="3714766" cy="22322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67544" y="3501008"/>
            <a:ext cx="3683000" cy="2298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a:blip r:embed="rId5" cstate="email"/>
          <a:stretch>
            <a:fillRect/>
          </a:stretch>
        </p:blipFill>
        <p:spPr>
          <a:xfrm>
            <a:off x="4644008" y="4024650"/>
            <a:ext cx="784979" cy="1251416"/>
          </a:xfrm>
          <a:prstGeom prst="rect">
            <a:avLst/>
          </a:prstGeom>
        </p:spPr>
      </p:pic>
      <p:pic>
        <p:nvPicPr>
          <p:cNvPr id="5" name="Immagine 4"/>
          <p:cNvPicPr>
            <a:picLocks noChangeAspect="1"/>
          </p:cNvPicPr>
          <p:nvPr/>
        </p:nvPicPr>
        <p:blipFill>
          <a:blip r:embed="rId6" cstate="email"/>
          <a:stretch>
            <a:fillRect/>
          </a:stretch>
        </p:blipFill>
        <p:spPr>
          <a:xfrm>
            <a:off x="5724128" y="3908561"/>
            <a:ext cx="1152128" cy="1384274"/>
          </a:xfrm>
          <a:prstGeom prst="rect">
            <a:avLst/>
          </a:prstGeom>
        </p:spPr>
      </p:pic>
      <p:sp>
        <p:nvSpPr>
          <p:cNvPr id="9" name="CasellaDiTesto 8"/>
          <p:cNvSpPr txBox="1"/>
          <p:nvPr/>
        </p:nvSpPr>
        <p:spPr>
          <a:xfrm>
            <a:off x="4860032" y="5536644"/>
            <a:ext cx="2405833" cy="1077218"/>
          </a:xfrm>
          <a:prstGeom prst="rect">
            <a:avLst/>
          </a:prstGeom>
          <a:noFill/>
          <a:ln w="12700">
            <a:solidFill>
              <a:schemeClr val="tx1"/>
            </a:solidFill>
          </a:ln>
        </p:spPr>
        <p:txBody>
          <a:bodyPr wrap="square" rtlCol="0">
            <a:spAutoFit/>
          </a:bodyPr>
          <a:lstStyle/>
          <a:p>
            <a:r>
              <a:rPr lang="en-GB" sz="1600" dirty="0" smtClean="0"/>
              <a:t>At WD of about 200mm we have an optical/camera resolution of 40 um/</a:t>
            </a:r>
            <a:r>
              <a:rPr lang="en-GB" sz="1600" dirty="0" err="1" smtClean="0"/>
              <a:t>pix</a:t>
            </a:r>
            <a:endParaRPr lang="en-GB" sz="1600" dirty="0"/>
          </a:p>
        </p:txBody>
      </p:sp>
    </p:spTree>
    <p:extLst>
      <p:ext uri="{BB962C8B-B14F-4D97-AF65-F5344CB8AC3E}">
        <p14:creationId xmlns="" xmlns:p14="http://schemas.microsoft.com/office/powerpoint/2010/main" val="32908271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Thermal Camera</a:t>
            </a:r>
            <a:endParaRPr lang="en-GB" dirty="0"/>
          </a:p>
        </p:txBody>
      </p:sp>
      <p:pic>
        <p:nvPicPr>
          <p:cNvPr id="15362" name="Picture 2"/>
          <p:cNvPicPr>
            <a:picLocks noChangeAspect="1" noChangeArrowheads="1"/>
          </p:cNvPicPr>
          <p:nvPr/>
        </p:nvPicPr>
        <p:blipFill>
          <a:blip r:embed="rId2" cstate="email"/>
          <a:srcRect/>
          <a:stretch>
            <a:fillRect/>
          </a:stretch>
        </p:blipFill>
        <p:spPr bwMode="auto">
          <a:xfrm>
            <a:off x="179512" y="1268760"/>
            <a:ext cx="3552825" cy="3152775"/>
          </a:xfrm>
          <a:prstGeom prst="rect">
            <a:avLst/>
          </a:prstGeom>
          <a:noFill/>
          <a:ln w="9525">
            <a:noFill/>
            <a:miter lim="800000"/>
            <a:headEnd/>
            <a:tailEnd/>
          </a:ln>
        </p:spPr>
      </p:pic>
      <p:sp>
        <p:nvSpPr>
          <p:cNvPr id="5" name="Rettangolo 4"/>
          <p:cNvSpPr/>
          <p:nvPr/>
        </p:nvSpPr>
        <p:spPr>
          <a:xfrm>
            <a:off x="515764" y="4509120"/>
            <a:ext cx="2880320" cy="800219"/>
          </a:xfrm>
          <a:prstGeom prst="rect">
            <a:avLst/>
          </a:prstGeom>
        </p:spPr>
        <p:txBody>
          <a:bodyPr wrap="square">
            <a:spAutoFit/>
          </a:bodyPr>
          <a:lstStyle/>
          <a:p>
            <a:pPr algn="ctr"/>
            <a:r>
              <a:rPr lang="en-US" sz="2800" dirty="0" err="1" smtClean="0">
                <a:solidFill>
                  <a:srgbClr val="E4000F"/>
                </a:solidFill>
                <a:latin typeface="EurostileExTwoNormal"/>
              </a:rPr>
              <a:t>optris</a:t>
            </a:r>
            <a:r>
              <a:rPr lang="en-US" sz="1600" dirty="0" smtClean="0">
                <a:solidFill>
                  <a:srgbClr val="E4000F"/>
                </a:solidFill>
                <a:latin typeface="EurostileExTwoNormal"/>
              </a:rPr>
              <a:t>® </a:t>
            </a:r>
            <a:r>
              <a:rPr lang="en-US" sz="2400" b="1" dirty="0" smtClean="0">
                <a:solidFill>
                  <a:srgbClr val="E4000F"/>
                </a:solidFill>
                <a:latin typeface="Arial-BoldMT"/>
              </a:rPr>
              <a:t>PI 450</a:t>
            </a:r>
          </a:p>
          <a:p>
            <a:pPr algn="ctr"/>
            <a:r>
              <a:rPr lang="en-US" b="1" dirty="0" smtClean="0">
                <a:latin typeface="ArialMT"/>
              </a:rPr>
              <a:t>INFRARED CAMERA</a:t>
            </a:r>
            <a:endParaRPr lang="en-US" b="1" dirty="0"/>
          </a:p>
        </p:txBody>
      </p:sp>
      <p:sp>
        <p:nvSpPr>
          <p:cNvPr id="6" name="Rettangolo 5"/>
          <p:cNvSpPr/>
          <p:nvPr/>
        </p:nvSpPr>
        <p:spPr>
          <a:xfrm>
            <a:off x="3707904" y="1124744"/>
            <a:ext cx="5436096" cy="3416320"/>
          </a:xfrm>
          <a:prstGeom prst="rect">
            <a:avLst/>
          </a:prstGeom>
        </p:spPr>
        <p:txBody>
          <a:bodyPr wrap="square">
            <a:spAutoFit/>
          </a:bodyPr>
          <a:lstStyle/>
          <a:p>
            <a:pPr marL="273050" indent="-273050">
              <a:buFont typeface="Arial" pitchFamily="34" charset="0"/>
              <a:buChar char="•"/>
            </a:pPr>
            <a:r>
              <a:rPr lang="en-US" sz="2400" dirty="0" smtClean="0"/>
              <a:t>Dimensions: 46 x 56 x 90 mm</a:t>
            </a:r>
          </a:p>
          <a:p>
            <a:pPr marL="273050" indent="-273050">
              <a:buFont typeface="Arial" pitchFamily="34" charset="0"/>
              <a:buChar char="•"/>
            </a:pPr>
            <a:r>
              <a:rPr lang="en-US" sz="2400" dirty="0" smtClean="0"/>
              <a:t>thermal sensitivity: 40 </a:t>
            </a:r>
            <a:r>
              <a:rPr lang="en-US" sz="2400" dirty="0" err="1" smtClean="0"/>
              <a:t>mK</a:t>
            </a:r>
            <a:endParaRPr lang="en-US" sz="2400" dirty="0" smtClean="0"/>
          </a:p>
          <a:p>
            <a:pPr marL="273050" indent="-273050">
              <a:buFont typeface="Arial" pitchFamily="34" charset="0"/>
              <a:buChar char="•"/>
            </a:pPr>
            <a:r>
              <a:rPr lang="en-US" sz="2400" dirty="0" smtClean="0"/>
              <a:t>thermal image recording in real time at up to 80 Hz</a:t>
            </a:r>
          </a:p>
          <a:p>
            <a:pPr marL="273050" indent="-273050">
              <a:buFont typeface="Arial" pitchFamily="34" charset="0"/>
              <a:buChar char="•"/>
            </a:pPr>
            <a:r>
              <a:rPr lang="en-US" sz="2400" dirty="0" smtClean="0"/>
              <a:t>weight: 320 g incl. lens</a:t>
            </a:r>
          </a:p>
          <a:p>
            <a:pPr marL="273050" indent="-273050">
              <a:buFont typeface="Arial" pitchFamily="34" charset="0"/>
              <a:buChar char="•"/>
            </a:pPr>
            <a:r>
              <a:rPr lang="en-US" sz="2400" dirty="0" smtClean="0"/>
              <a:t>detector with 382 x 288 pixels</a:t>
            </a:r>
          </a:p>
          <a:p>
            <a:pPr marL="273050" indent="-273050">
              <a:buFont typeface="Arial" pitchFamily="34" charset="0"/>
              <a:buChar char="•"/>
            </a:pPr>
            <a:r>
              <a:rPr lang="en-US" sz="2400" dirty="0" smtClean="0"/>
              <a:t>usable at ambient temperatures of up to 70 °C without the need for additional cooling</a:t>
            </a:r>
          </a:p>
        </p:txBody>
      </p:sp>
      <p:pic>
        <p:nvPicPr>
          <p:cNvPr id="15363" name="Picture 3"/>
          <p:cNvPicPr>
            <a:picLocks noChangeAspect="1" noChangeArrowheads="1"/>
          </p:cNvPicPr>
          <p:nvPr/>
        </p:nvPicPr>
        <p:blipFill>
          <a:blip r:embed="rId3" cstate="email"/>
          <a:srcRect/>
          <a:stretch>
            <a:fillRect/>
          </a:stretch>
        </p:blipFill>
        <p:spPr bwMode="auto">
          <a:xfrm>
            <a:off x="3923928" y="4509120"/>
            <a:ext cx="2886075" cy="2171700"/>
          </a:xfrm>
          <a:prstGeom prst="rect">
            <a:avLst/>
          </a:prstGeom>
          <a:noFill/>
          <a:ln w="9525">
            <a:noFill/>
            <a:miter lim="800000"/>
            <a:headEnd/>
            <a:tailEnd/>
          </a:ln>
        </p:spPr>
      </p:pic>
    </p:spTree>
    <p:extLst>
      <p:ext uri="{BB962C8B-B14F-4D97-AF65-F5344CB8AC3E}">
        <p14:creationId xmlns="" xmlns:p14="http://schemas.microsoft.com/office/powerpoint/2010/main" val="1734278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Functional requirements</a:t>
            </a:r>
            <a:endParaRPr lang="en-US" dirty="0"/>
          </a:p>
        </p:txBody>
      </p:sp>
      <p:sp>
        <p:nvSpPr>
          <p:cNvPr id="3" name="Segnaposto contenuto 2"/>
          <p:cNvSpPr>
            <a:spLocks noGrp="1"/>
          </p:cNvSpPr>
          <p:nvPr>
            <p:ph idx="1"/>
          </p:nvPr>
        </p:nvSpPr>
        <p:spPr/>
        <p:txBody>
          <a:bodyPr>
            <a:normAutofit fontScale="92500" lnSpcReduction="20000"/>
          </a:bodyPr>
          <a:lstStyle/>
          <a:p>
            <a:r>
              <a:rPr lang="en-US" dirty="0" smtClean="0"/>
              <a:t>enabling circular movement of a laser  module allowing a tracking of the circular path marked by the indocyanine solution</a:t>
            </a:r>
            <a:endParaRPr lang="it-IT" dirty="0" smtClean="0"/>
          </a:p>
          <a:p>
            <a:r>
              <a:rPr lang="en-US" dirty="0" smtClean="0"/>
              <a:t>in </a:t>
            </a:r>
            <a:r>
              <a:rPr lang="en-US" dirty="0"/>
              <a:t>order to ensure a perfect tissue welding result an accurate temperature control induced by the photothermal effect caused by the laser </a:t>
            </a:r>
            <a:r>
              <a:rPr lang="en-US" dirty="0" smtClean="0"/>
              <a:t>irradiation is </a:t>
            </a:r>
            <a:r>
              <a:rPr lang="en-US" dirty="0"/>
              <a:t>required</a:t>
            </a:r>
            <a:endParaRPr lang="en-US" dirty="0" smtClean="0"/>
          </a:p>
          <a:p>
            <a:r>
              <a:rPr lang="en-US" dirty="0" smtClean="0"/>
              <a:t>enabling detection of the wound site with automatic tracking  and handling of the laser spot</a:t>
            </a:r>
            <a:endParaRPr lang="it-IT" dirty="0" smtClean="0"/>
          </a:p>
          <a:p>
            <a:r>
              <a:rPr lang="en-US" dirty="0" smtClean="0"/>
              <a:t>enabling changing laser orientation, altitude from the corneal external </a:t>
            </a:r>
            <a:r>
              <a:rPr lang="en-US" dirty="0"/>
              <a:t>surface </a:t>
            </a:r>
            <a:r>
              <a:rPr lang="en-US" dirty="0" smtClean="0"/>
              <a:t>at the wound site, and tracking velocity during the welding procedure</a:t>
            </a:r>
            <a:endParaRPr lang="it-IT" dirty="0" smtClean="0"/>
          </a:p>
          <a:p>
            <a:r>
              <a:rPr lang="en-US" dirty="0" smtClean="0"/>
              <a:t>enabling initial gross and accurate positioning of the laser probe above the patient’s eye</a:t>
            </a:r>
            <a:endParaRPr lang="it-IT" dirty="0" smtClean="0"/>
          </a:p>
          <a:p>
            <a:r>
              <a:rPr lang="en-US" dirty="0" smtClean="0"/>
              <a:t>accurate laser probe positioning above the patient’s eye</a:t>
            </a:r>
            <a:endParaRPr lang="it-IT"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Anatomical constraints</a:t>
            </a:r>
            <a:endParaRPr lang="en-US" dirty="0"/>
          </a:p>
        </p:txBody>
      </p:sp>
      <p:pic>
        <p:nvPicPr>
          <p:cNvPr id="2051" name="Picture 3"/>
          <p:cNvPicPr>
            <a:picLocks noChangeAspect="1" noChangeArrowheads="1"/>
          </p:cNvPicPr>
          <p:nvPr/>
        </p:nvPicPr>
        <p:blipFill>
          <a:blip r:embed="rId2" cstate="email"/>
          <a:srcRect/>
          <a:stretch>
            <a:fillRect/>
          </a:stretch>
        </p:blipFill>
        <p:spPr bwMode="auto">
          <a:xfrm>
            <a:off x="1130074" y="1196752"/>
            <a:ext cx="6883853" cy="5084986"/>
          </a:xfrm>
          <a:prstGeom prst="rect">
            <a:avLst/>
          </a:prstGeom>
          <a:noFill/>
          <a:ln w="9525">
            <a:noFill/>
            <a:miter lim="800000"/>
            <a:headEnd/>
            <a:tailEnd/>
          </a:ln>
          <a:effectLst/>
        </p:spPr>
      </p:pic>
      <p:sp>
        <p:nvSpPr>
          <p:cNvPr id="4" name="Rettangolo 3"/>
          <p:cNvSpPr/>
          <p:nvPr/>
        </p:nvSpPr>
        <p:spPr>
          <a:xfrm>
            <a:off x="1979712" y="5805264"/>
            <a:ext cx="5646097" cy="461665"/>
          </a:xfrm>
          <a:prstGeom prst="rect">
            <a:avLst/>
          </a:prstGeom>
        </p:spPr>
        <p:txBody>
          <a:bodyPr wrap="none">
            <a:spAutoFit/>
          </a:bodyPr>
          <a:lstStyle/>
          <a:p>
            <a:r>
              <a:rPr lang="en-US" sz="2400" dirty="0" smtClean="0"/>
              <a:t>Nose and supraorbital ridge interferences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smtClean="0"/>
              <a:t>End-effector functional scheme</a:t>
            </a:r>
            <a:endParaRPr lang="en-US" dirty="0"/>
          </a:p>
        </p:txBody>
      </p:sp>
      <p:pic>
        <p:nvPicPr>
          <p:cNvPr id="14338" name="Picture 2"/>
          <p:cNvPicPr>
            <a:picLocks noChangeAspect="1" noChangeArrowheads="1"/>
          </p:cNvPicPr>
          <p:nvPr/>
        </p:nvPicPr>
        <p:blipFill>
          <a:blip r:embed="rId2" cstate="email"/>
          <a:srcRect r="1779"/>
          <a:stretch>
            <a:fillRect/>
          </a:stretch>
        </p:blipFill>
        <p:spPr bwMode="auto">
          <a:xfrm>
            <a:off x="1125191" y="1196752"/>
            <a:ext cx="6893619" cy="523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End-effector status</a:t>
            </a:r>
            <a:endParaRPr lang="en-US" dirty="0"/>
          </a:p>
        </p:txBody>
      </p:sp>
      <p:sp>
        <p:nvSpPr>
          <p:cNvPr id="3" name="Segnaposto contenuto 2"/>
          <p:cNvSpPr>
            <a:spLocks noGrp="1"/>
          </p:cNvSpPr>
          <p:nvPr>
            <p:ph idx="1"/>
          </p:nvPr>
        </p:nvSpPr>
        <p:spPr/>
        <p:txBody>
          <a:bodyPr>
            <a:normAutofit fontScale="92500"/>
          </a:bodyPr>
          <a:lstStyle/>
          <a:p>
            <a:r>
              <a:rPr lang="en-US" dirty="0" smtClean="0"/>
              <a:t>no force feedback implemented: with the new laser, there is no need to touch the cornea surface</a:t>
            </a:r>
          </a:p>
          <a:p>
            <a:r>
              <a:rPr lang="en-GB" dirty="0" smtClean="0"/>
              <a:t>the use of a laser distance system eliminates also the sterilisation issues</a:t>
            </a:r>
            <a:endParaRPr lang="it-IT" dirty="0" smtClean="0"/>
          </a:p>
          <a:p>
            <a:r>
              <a:rPr lang="en-GB" dirty="0" smtClean="0"/>
              <a:t>it is anyway necessary to know the distance (camera-cornea), but this can be done directly with a calibration of the camera and the kinematics of the system</a:t>
            </a:r>
          </a:p>
          <a:p>
            <a:r>
              <a:rPr lang="en-GB" dirty="0" smtClean="0"/>
              <a:t>the end-effector was designed for a large set of configurations:</a:t>
            </a:r>
          </a:p>
          <a:p>
            <a:pPr lvl="1"/>
            <a:r>
              <a:rPr lang="en-GB" dirty="0" smtClean="0"/>
              <a:t>Laser working distance from 10 cm to 40 cm</a:t>
            </a:r>
          </a:p>
          <a:p>
            <a:pPr lvl="1"/>
            <a:r>
              <a:rPr lang="en-GB" dirty="0" smtClean="0"/>
              <a:t>Laser angle from 20° to 70°</a:t>
            </a:r>
          </a:p>
          <a:p>
            <a:r>
              <a:rPr lang="en-GB" dirty="0" smtClean="0"/>
              <a:t>the </a:t>
            </a:r>
            <a:r>
              <a:rPr lang="en-GB" u="sng" dirty="0" smtClean="0"/>
              <a:t>measured</a:t>
            </a:r>
            <a:r>
              <a:rPr lang="en-GB" dirty="0" smtClean="0"/>
              <a:t> resolution of the motors is below 0,1 </a:t>
            </a:r>
            <a:r>
              <a:rPr lang="en-GB" dirty="0" smtClean="0">
                <a:latin typeface="Symbol" pitchFamily="18" charset="2"/>
              </a:rPr>
              <a:t>m</a:t>
            </a:r>
            <a:r>
              <a:rPr lang="en-GB" dirty="0" smtClean="0"/>
              <a:t>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srcRect/>
          <a:stretch>
            <a:fillRect/>
          </a:stretch>
        </p:blipFill>
        <p:spPr bwMode="auto">
          <a:xfrm>
            <a:off x="827584" y="1268760"/>
            <a:ext cx="7389086" cy="4941168"/>
          </a:xfrm>
          <a:prstGeom prst="rect">
            <a:avLst/>
          </a:prstGeom>
          <a:noFill/>
          <a:ln w="9525">
            <a:noFill/>
            <a:miter lim="800000"/>
            <a:headEnd/>
            <a:tailEnd/>
          </a:ln>
        </p:spPr>
      </p:pic>
      <p:sp>
        <p:nvSpPr>
          <p:cNvPr id="2" name="Titolo 1"/>
          <p:cNvSpPr>
            <a:spLocks noGrp="1"/>
          </p:cNvSpPr>
          <p:nvPr>
            <p:ph type="title"/>
          </p:nvPr>
        </p:nvSpPr>
        <p:spPr/>
        <p:txBody>
          <a:bodyPr/>
          <a:lstStyle/>
          <a:p>
            <a:r>
              <a:rPr lang="en-US" dirty="0" smtClean="0"/>
              <a:t>End-effector design 1</a:t>
            </a:r>
            <a:r>
              <a:rPr lang="en-US" baseline="30000" dirty="0" smtClean="0"/>
              <a:t>st</a:t>
            </a:r>
            <a:r>
              <a:rPr lang="en-US" dirty="0" smtClean="0"/>
              <a:t> version</a:t>
            </a:r>
            <a:endParaRPr lang="en-US" dirty="0"/>
          </a:p>
        </p:txBody>
      </p:sp>
      <p:sp>
        <p:nvSpPr>
          <p:cNvPr id="5" name="Rettangolo 4"/>
          <p:cNvSpPr/>
          <p:nvPr/>
        </p:nvSpPr>
        <p:spPr>
          <a:xfrm>
            <a:off x="3168352" y="6021288"/>
            <a:ext cx="1649747" cy="369332"/>
          </a:xfrm>
          <a:prstGeom prst="rect">
            <a:avLst/>
          </a:prstGeom>
        </p:spPr>
        <p:txBody>
          <a:bodyPr wrap="none">
            <a:spAutoFit/>
          </a:bodyPr>
          <a:lstStyle/>
          <a:p>
            <a:r>
              <a:rPr lang="en-US" dirty="0" smtClean="0"/>
              <a:t>“x-axis” motor </a:t>
            </a:r>
            <a:endParaRPr lang="en-US" dirty="0"/>
          </a:p>
        </p:txBody>
      </p:sp>
      <p:sp>
        <p:nvSpPr>
          <p:cNvPr id="6" name="Rettangolo 5"/>
          <p:cNvSpPr/>
          <p:nvPr/>
        </p:nvSpPr>
        <p:spPr>
          <a:xfrm>
            <a:off x="467544" y="5445224"/>
            <a:ext cx="1685013" cy="369332"/>
          </a:xfrm>
          <a:prstGeom prst="rect">
            <a:avLst/>
          </a:prstGeom>
        </p:spPr>
        <p:txBody>
          <a:bodyPr wrap="none">
            <a:spAutoFit/>
          </a:bodyPr>
          <a:lstStyle/>
          <a:p>
            <a:r>
              <a:rPr lang="en-US" dirty="0" smtClean="0"/>
              <a:t>“</a:t>
            </a:r>
            <a:r>
              <a:rPr lang="en-US" dirty="0" smtClean="0">
                <a:latin typeface="Symbol" pitchFamily="18" charset="2"/>
              </a:rPr>
              <a:t>a</a:t>
            </a:r>
            <a:r>
              <a:rPr lang="en-US" dirty="0" smtClean="0"/>
              <a:t>-axis” motor </a:t>
            </a:r>
            <a:endParaRPr lang="en-US" dirty="0"/>
          </a:p>
        </p:txBody>
      </p:sp>
      <p:cxnSp>
        <p:nvCxnSpPr>
          <p:cNvPr id="8" name="Connettore 2 7"/>
          <p:cNvCxnSpPr/>
          <p:nvPr/>
        </p:nvCxnSpPr>
        <p:spPr>
          <a:xfrm flipV="1">
            <a:off x="1475656" y="4869160"/>
            <a:ext cx="72008" cy="64807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a:stCxn id="5" idx="0"/>
          </p:cNvCxnSpPr>
          <p:nvPr/>
        </p:nvCxnSpPr>
        <p:spPr>
          <a:xfrm flipV="1">
            <a:off x="3993226" y="5085184"/>
            <a:ext cx="399262" cy="93610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2915816" y="1412776"/>
            <a:ext cx="1770934" cy="584775"/>
          </a:xfrm>
          <a:prstGeom prst="rect">
            <a:avLst/>
          </a:prstGeom>
        </p:spPr>
        <p:txBody>
          <a:bodyPr wrap="none">
            <a:spAutoFit/>
          </a:bodyPr>
          <a:lstStyle/>
          <a:p>
            <a:r>
              <a:rPr lang="en-US" dirty="0" smtClean="0"/>
              <a:t>“z-axis” motor </a:t>
            </a:r>
          </a:p>
          <a:p>
            <a:r>
              <a:rPr lang="en-US" sz="1400" i="1" dirty="0" smtClean="0"/>
              <a:t>(internal not visible) </a:t>
            </a:r>
            <a:endParaRPr lang="en-US" sz="1400" i="1" dirty="0"/>
          </a:p>
        </p:txBody>
      </p:sp>
      <p:cxnSp>
        <p:nvCxnSpPr>
          <p:cNvPr id="15" name="Connettore 2 14"/>
          <p:cNvCxnSpPr/>
          <p:nvPr/>
        </p:nvCxnSpPr>
        <p:spPr>
          <a:xfrm>
            <a:off x="4427984" y="1988840"/>
            <a:ext cx="677338" cy="71572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1624</Words>
  <Application>Microsoft Office PowerPoint</Application>
  <PresentationFormat>Presentazione su schermo (4:3)</PresentationFormat>
  <Paragraphs>227</Paragraphs>
  <Slides>43</Slides>
  <Notes>2</Notes>
  <HiddenSlides>3</HiddenSlides>
  <MMClips>0</MMClips>
  <ScaleCrop>false</ScaleCrop>
  <HeadingPairs>
    <vt:vector size="6" baseType="variant">
      <vt:variant>
        <vt:lpstr>Tema</vt:lpstr>
      </vt:variant>
      <vt:variant>
        <vt:i4>1</vt:i4>
      </vt:variant>
      <vt:variant>
        <vt:lpstr>Server OLE incorporati</vt:lpstr>
      </vt:variant>
      <vt:variant>
        <vt:i4>0</vt:i4>
      </vt:variant>
      <vt:variant>
        <vt:lpstr>Titoli diapositive</vt:lpstr>
      </vt:variant>
      <vt:variant>
        <vt:i4>43</vt:i4>
      </vt:variant>
    </vt:vector>
  </HeadingPairs>
  <TitlesOfParts>
    <vt:vector size="44" baseType="lpstr">
      <vt:lpstr>Equinozio</vt:lpstr>
      <vt:lpstr>Laser Assisted RObotic Surgery of the anterior Eye Segment</vt:lpstr>
      <vt:lpstr>Outline of the presentation</vt:lpstr>
      <vt:lpstr>Objective of the project</vt:lpstr>
      <vt:lpstr>LA-ROSES System </vt:lpstr>
      <vt:lpstr>Functional requirements</vt:lpstr>
      <vt:lpstr>Anatomical constraints</vt:lpstr>
      <vt:lpstr>End-effector functional scheme</vt:lpstr>
      <vt:lpstr>End-effector status</vt:lpstr>
      <vt:lpstr>End-effector design 1st version</vt:lpstr>
      <vt:lpstr>End-effector design 2nd version</vt:lpstr>
      <vt:lpstr>End-effector design last version</vt:lpstr>
      <vt:lpstr>End-effector design</vt:lpstr>
      <vt:lpstr>Main plate bending simulation</vt:lpstr>
      <vt:lpstr>First release of LA-ROSES end-effector realization and assembly</vt:lpstr>
      <vt:lpstr>“x-axis” motor resolution test</vt:lpstr>
      <vt:lpstr>“a angle” measured relative resolution</vt:lpstr>
      <vt:lpstr>Present configuration</vt:lpstr>
      <vt:lpstr>Faulhaber IDE for setting motor’s motion parameters for laser movement</vt:lpstr>
      <vt:lpstr>Motor driver control Unit</vt:lpstr>
      <vt:lpstr>Further activities on end-effector</vt:lpstr>
      <vt:lpstr>Chain solution for rotational movements</vt:lpstr>
      <vt:lpstr>Osela Streamline Laser</vt:lpstr>
      <vt:lpstr>Osela laser characteristics</vt:lpstr>
      <vt:lpstr>Laser control unit functional diagram </vt:lpstr>
      <vt:lpstr>Laser control unit schematic diagram</vt:lpstr>
      <vt:lpstr>Laser control unit prototype realization</vt:lpstr>
      <vt:lpstr>Laser movement control system development</vt:lpstr>
      <vt:lpstr>Osela Laser tests: welding effect</vt:lpstr>
      <vt:lpstr>Comparison with old tests (manual laser, fixed target)</vt:lpstr>
      <vt:lpstr>Laser source tests: H&amp;E evidence of welding effect</vt:lpstr>
      <vt:lpstr>SCHUNK Light Weight Arm </vt:lpstr>
      <vt:lpstr>SCHUNK robot broken joint</vt:lpstr>
      <vt:lpstr>The new robot: Mitsubishi RV-13FM</vt:lpstr>
      <vt:lpstr>The control system</vt:lpstr>
      <vt:lpstr>LA-ROSES robotic platform control strategy definition</vt:lpstr>
      <vt:lpstr>Preliminary LA-ROSES visual servoing control scheme implementation</vt:lpstr>
      <vt:lpstr>Preliminary LA-ROSES visual servoing control scheme implementation</vt:lpstr>
      <vt:lpstr>Preliminary LA-ROSES visual servoing control scheme implementation</vt:lpstr>
      <vt:lpstr>Preliminary LA-ROSES visual servoing control scheme implementation</vt:lpstr>
      <vt:lpstr>Camera calibration and eye-image centring</vt:lpstr>
      <vt:lpstr>Laser detection</vt:lpstr>
      <vt:lpstr>IDS camera UI-3240CP-NIR-GL Rev.2</vt:lpstr>
      <vt:lpstr>Thermal Camera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Assisted RObotic Surgery of the anterior Eye Segment</dc:title>
  <dc:creator>Magnani - Ekymed</dc:creator>
  <cp:lastModifiedBy>Magnani - Ekymed</cp:lastModifiedBy>
  <cp:revision>104</cp:revision>
  <dcterms:created xsi:type="dcterms:W3CDTF">2016-06-20T09:42:44Z</dcterms:created>
  <dcterms:modified xsi:type="dcterms:W3CDTF">2016-10-13T16:57:04Z</dcterms:modified>
</cp:coreProperties>
</file>