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81" r:id="rId3"/>
    <p:sldId id="276" r:id="rId4"/>
    <p:sldId id="282" r:id="rId5"/>
    <p:sldId id="283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91"/>
    <a:srgbClr val="006EB7"/>
    <a:srgbClr val="DAD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72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01" d="100"/>
          <a:sy n="101" d="100"/>
        </p:scale>
        <p:origin x="250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A736E-7755-FD41-89F9-A23197F32B2A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55FD1-ED93-3243-8B5F-84CBA91435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654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C90FF-D117-634D-B710-ACA13075104D}" type="datetimeFigureOut">
              <a:rPr lang="de-DE" smtClean="0"/>
              <a:pPr/>
              <a:t>03.03.2016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69ABA-9F49-ED4E-A3DD-F2D0758452D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21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772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473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69ABA-9F49-ED4E-A3DD-F2D0758452D2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25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gif"/><Relationship Id="rId12" Type="http://schemas.openxmlformats.org/officeDocument/2006/relationships/image" Target="../media/image11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 userDrawn="1"/>
        </p:nvSpPr>
        <p:spPr>
          <a:xfrm>
            <a:off x="0" y="6088512"/>
            <a:ext cx="9144000" cy="769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Gerade Verbindung 23"/>
          <p:cNvCxnSpPr/>
          <p:nvPr userDrawn="1"/>
        </p:nvCxnSpPr>
        <p:spPr>
          <a:xfrm>
            <a:off x="3509955" y="3711482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27"/>
          <p:cNvCxnSpPr/>
          <p:nvPr userDrawn="1"/>
        </p:nvCxnSpPr>
        <p:spPr>
          <a:xfrm>
            <a:off x="3509955" y="4942897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32"/>
          <p:cNvCxnSpPr/>
          <p:nvPr userDrawn="1"/>
        </p:nvCxnSpPr>
        <p:spPr>
          <a:xfrm>
            <a:off x="3509955" y="2768374"/>
            <a:ext cx="5634045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 userDrawn="1"/>
        </p:nvSpPr>
        <p:spPr>
          <a:xfrm>
            <a:off x="1111448" y="2034743"/>
            <a:ext cx="6928949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The European </a:t>
            </a:r>
            <a:r>
              <a:rPr lang="de-DE" sz="2000" dirty="0" err="1" smtClean="0">
                <a:solidFill>
                  <a:srgbClr val="004F91"/>
                </a:solidFill>
                <a:cs typeface="Calibri"/>
              </a:rPr>
              <a:t>Coordination</a:t>
            </a:r>
            <a:r>
              <a:rPr lang="de-DE" sz="2000" dirty="0" smtClean="0">
                <a:solidFill>
                  <a:srgbClr val="004F91"/>
                </a:solidFill>
                <a:cs typeface="Calibri"/>
              </a:rPr>
              <a:t> Hub </a:t>
            </a:r>
            <a:r>
              <a:rPr lang="de-DE" sz="2000" dirty="0" err="1" smtClean="0">
                <a:solidFill>
                  <a:srgbClr val="004F91"/>
                </a:solidFill>
                <a:cs typeface="Calibri"/>
              </a:rPr>
              <a:t>for</a:t>
            </a:r>
            <a:r>
              <a:rPr lang="de-DE" sz="2000" dirty="0" smtClean="0">
                <a:solidFill>
                  <a:srgbClr val="004F91"/>
                </a:solidFill>
                <a:cs typeface="Calibri"/>
              </a:rPr>
              <a:t> Open </a:t>
            </a:r>
            <a:r>
              <a:rPr lang="de-DE" sz="2000" dirty="0" err="1" smtClean="0">
                <a:solidFill>
                  <a:srgbClr val="004F91"/>
                </a:solidFill>
                <a:cs typeface="Calibri"/>
              </a:rPr>
              <a:t>Robotics</a:t>
            </a:r>
            <a:r>
              <a:rPr lang="de-DE" sz="2000" dirty="0" smtClean="0">
                <a:solidFill>
                  <a:srgbClr val="004F91"/>
                </a:solidFill>
                <a:cs typeface="Calibri"/>
              </a:rPr>
              <a:t> Development</a:t>
            </a:r>
          </a:p>
        </p:txBody>
      </p:sp>
      <p:pic>
        <p:nvPicPr>
          <p:cNvPr id="18" name="Bild 19" descr="Final_ECHORD++_Logo_4c Kopie Kopie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687" y="261704"/>
            <a:ext cx="5394254" cy="1633285"/>
          </a:xfrm>
          <a:prstGeom prst="rect">
            <a:avLst/>
          </a:prstGeom>
        </p:spPr>
      </p:pic>
      <p:cxnSp>
        <p:nvCxnSpPr>
          <p:cNvPr id="27" name="Gerade Verbindung 22"/>
          <p:cNvCxnSpPr/>
          <p:nvPr userDrawn="1"/>
        </p:nvCxnSpPr>
        <p:spPr>
          <a:xfrm>
            <a:off x="0" y="6086924"/>
            <a:ext cx="91440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Bild 21" descr="Echord Signe grau.eps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363334" y="2634037"/>
            <a:ext cx="2786022" cy="318160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" y="6195600"/>
            <a:ext cx="915742" cy="482400"/>
          </a:xfrm>
          <a:prstGeom prst="rect">
            <a:avLst/>
          </a:prstGeom>
        </p:spPr>
      </p:pic>
      <p:pic>
        <p:nvPicPr>
          <p:cNvPr id="30" name="Bild 14" descr="upc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1695" y="6172298"/>
            <a:ext cx="1374723" cy="577384"/>
          </a:xfrm>
          <a:prstGeom prst="rect">
            <a:avLst/>
          </a:prstGeom>
          <a:ln>
            <a:noFill/>
          </a:ln>
        </p:spPr>
      </p:pic>
      <p:pic>
        <p:nvPicPr>
          <p:cNvPr id="31" name="Bild 9" descr="EU_Flag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2743" y="6186274"/>
            <a:ext cx="786569" cy="534211"/>
          </a:xfrm>
          <a:prstGeom prst="rect">
            <a:avLst/>
          </a:prstGeom>
          <a:ln>
            <a:noFill/>
          </a:ln>
        </p:spPr>
      </p:pic>
      <p:pic>
        <p:nvPicPr>
          <p:cNvPr id="32" name="Bild 10" descr="BRL_Logo.gif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4814" y="6171208"/>
            <a:ext cx="1527125" cy="579565"/>
          </a:xfrm>
          <a:prstGeom prst="rect">
            <a:avLst/>
          </a:prstGeom>
          <a:ln>
            <a:noFill/>
          </a:ln>
        </p:spPr>
      </p:pic>
      <p:pic>
        <p:nvPicPr>
          <p:cNvPr id="33" name="Bild 11" descr="FP7-gen-CMYK.eps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474" y="6174312"/>
            <a:ext cx="707759" cy="577383"/>
          </a:xfrm>
          <a:prstGeom prst="rect">
            <a:avLst/>
          </a:prstGeom>
          <a:ln>
            <a:noFill/>
          </a:ln>
        </p:spPr>
      </p:pic>
      <p:pic>
        <p:nvPicPr>
          <p:cNvPr id="34" name="Bild 12" descr="CEA_logo_quadri-sur-fond-rouge.jp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1935" y="6183908"/>
            <a:ext cx="654903" cy="534211"/>
          </a:xfrm>
          <a:prstGeom prst="rect">
            <a:avLst/>
          </a:prstGeom>
          <a:ln>
            <a:noFill/>
          </a:ln>
        </p:spPr>
      </p:pic>
      <p:pic>
        <p:nvPicPr>
          <p:cNvPr id="35" name="Bild 15" descr="sssa.jp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3804" y="6148640"/>
            <a:ext cx="644537" cy="638991"/>
          </a:xfrm>
          <a:prstGeom prst="rect">
            <a:avLst/>
          </a:prstGeom>
          <a:ln>
            <a:noFill/>
          </a:ln>
        </p:spPr>
      </p:pic>
      <p:pic>
        <p:nvPicPr>
          <p:cNvPr id="36" name="Bild 16" descr="Logo_BOR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1096" y="6143506"/>
            <a:ext cx="1064047" cy="63899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3150" y="6276684"/>
            <a:ext cx="1647324" cy="329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39" descr="Echord Signe grau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71" t="3831" b="44435"/>
          <a:stretch>
            <a:fillRect/>
          </a:stretch>
        </p:blipFill>
        <p:spPr>
          <a:xfrm>
            <a:off x="1" y="0"/>
            <a:ext cx="7858273" cy="6864915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92874"/>
            <a:ext cx="2133600" cy="365125"/>
          </a:xfrm>
        </p:spPr>
        <p:txBody>
          <a:bodyPr vert="horz" lIns="91440" tIns="45720" rIns="91440" bIns="45720" rtlCol="0" anchor="ctr"/>
          <a:lstStyle>
            <a:lvl1pPr algn="r">
              <a:defRPr lang="de-DE" smtClean="0">
                <a:solidFill>
                  <a:srgbClr val="004F91"/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1" name="Gerade Verbindung 15"/>
          <p:cNvCxnSpPr/>
          <p:nvPr userDrawn="1"/>
        </p:nvCxnSpPr>
        <p:spPr>
          <a:xfrm>
            <a:off x="457200" y="1055897"/>
            <a:ext cx="86868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 26" descr="Final_ECHORD++_Logo_4c Kopie Kopie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2336" y="109644"/>
            <a:ext cx="1475629" cy="446794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492873"/>
            <a:ext cx="2815200" cy="365125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rgbClr val="004F91"/>
                </a:solidFill>
              </a:defRPr>
            </a:lvl1pPr>
          </a:lstStyle>
          <a:p>
            <a:pPr lvl="0"/>
            <a:r>
              <a:rPr lang="de-DE" dirty="0" smtClean="0"/>
              <a:t>Date // Speaker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496" b="40718"/>
          <a:stretch/>
        </p:blipFill>
        <p:spPr>
          <a:xfrm>
            <a:off x="3736119" y="2161893"/>
            <a:ext cx="4958994" cy="4696106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10400" y="6492874"/>
            <a:ext cx="2133600" cy="365125"/>
          </a:xfrm>
        </p:spPr>
        <p:txBody>
          <a:bodyPr vert="horz" lIns="91440" tIns="45720" rIns="91440" bIns="45720" rtlCol="0" anchor="ctr"/>
          <a:lstStyle>
            <a:lvl1pPr algn="r">
              <a:defRPr lang="de-DE" smtClean="0">
                <a:solidFill>
                  <a:srgbClr val="004F91"/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1" name="Gerade Verbindung 15"/>
          <p:cNvCxnSpPr/>
          <p:nvPr userDrawn="1"/>
        </p:nvCxnSpPr>
        <p:spPr>
          <a:xfrm flipV="1">
            <a:off x="3736119" y="1057485"/>
            <a:ext cx="5407881" cy="8137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 26" descr="Final_ECHORD++_Logo_4c Kopie Kopie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2336" y="109644"/>
            <a:ext cx="1475629" cy="44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4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48FFF-32C9-2C41-A177-9D7EC94EFE9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1" y="0"/>
            <a:ext cx="9143999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lin ang="594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90000"/>
              </a:lnSpc>
            </a:pPr>
            <a:endParaRPr lang="de-DE" sz="1800" dirty="0" smtClean="0"/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7010400" y="64928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457200" rtl="0" eaLnBrk="1" latinLnBrk="0" hangingPunct="1">
              <a:defRPr lang="de-DE" sz="1800" kern="1200" smtClean="0">
                <a:solidFill>
                  <a:srgbClr val="004F9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B48FFF-32C9-2C41-A177-9D7EC94EFE94}" type="slidenum">
              <a:rPr lang="de-DE" sz="1200" smtClean="0"/>
              <a:pPr/>
              <a:t>‹Nr.›</a:t>
            </a:fld>
            <a:endParaRPr lang="de-DE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 19" descr="Final_ECHORD++_Logo_4c Kopie Kopie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687" y="261704"/>
            <a:ext cx="5394254" cy="1633285"/>
          </a:xfrm>
          <a:prstGeom prst="rect">
            <a:avLst/>
          </a:prstGeom>
        </p:spPr>
      </p:pic>
      <p:cxnSp>
        <p:nvCxnSpPr>
          <p:cNvPr id="23" name="Gerade Verbindung 22"/>
          <p:cNvCxnSpPr/>
          <p:nvPr/>
        </p:nvCxnSpPr>
        <p:spPr>
          <a:xfrm>
            <a:off x="0" y="6086924"/>
            <a:ext cx="91440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3509955" y="3711482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509955" y="4942897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3509955" y="2768374"/>
            <a:ext cx="5634045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Untertitel 2"/>
          <p:cNvSpPr txBox="1">
            <a:spLocks/>
          </p:cNvSpPr>
          <p:nvPr/>
        </p:nvSpPr>
        <p:spPr>
          <a:xfrm>
            <a:off x="3509049" y="2918923"/>
            <a:ext cx="5370277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de-DE" sz="2400" dirty="0">
                <a:latin typeface="Calibri" panose="020F0502020204030204" pitchFamily="34" charset="0"/>
              </a:rPr>
              <a:t>ECHORD++ </a:t>
            </a:r>
            <a:br>
              <a:rPr lang="de-DE" sz="2400" dirty="0">
                <a:latin typeface="Calibri" panose="020F0502020204030204" pitchFamily="34" charset="0"/>
              </a:rPr>
            </a:br>
            <a:r>
              <a:rPr lang="de-DE" sz="2400" dirty="0">
                <a:latin typeface="Calibri" panose="020F0502020204030204" pitchFamily="34" charset="0"/>
              </a:rPr>
              <a:t>Experiments Call II Kick-Off</a:t>
            </a:r>
          </a:p>
        </p:txBody>
      </p:sp>
      <p:sp>
        <p:nvSpPr>
          <p:cNvPr id="26" name="Untertitel 2"/>
          <p:cNvSpPr txBox="1">
            <a:spLocks/>
          </p:cNvSpPr>
          <p:nvPr/>
        </p:nvSpPr>
        <p:spPr>
          <a:xfrm>
            <a:off x="3509050" y="3912401"/>
            <a:ext cx="5370277" cy="49859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de-DE" sz="2400" b="0" dirty="0">
                <a:latin typeface="Calibri" panose="020F0502020204030204" pitchFamily="34" charset="0"/>
              </a:rPr>
              <a:t>Experiment </a:t>
            </a:r>
            <a:r>
              <a:rPr lang="de-DE" sz="2400" b="0" dirty="0" err="1">
                <a:latin typeface="Calibri" panose="020F0502020204030204" pitchFamily="34" charset="0"/>
              </a:rPr>
              <a:t>Presentations</a:t>
            </a:r>
            <a:endParaRPr lang="de-DE" sz="2400" b="0" dirty="0">
              <a:latin typeface="Calibri" panose="020F0502020204030204" pitchFamily="34" charset="0"/>
            </a:endParaRPr>
          </a:p>
        </p:txBody>
      </p:sp>
      <p:sp>
        <p:nvSpPr>
          <p:cNvPr id="27" name="Untertitel 2"/>
          <p:cNvSpPr txBox="1">
            <a:spLocks/>
          </p:cNvSpPr>
          <p:nvPr/>
        </p:nvSpPr>
        <p:spPr>
          <a:xfrm>
            <a:off x="3514707" y="5125809"/>
            <a:ext cx="5370277" cy="98488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de-DE" sz="2400" b="0" dirty="0" smtClean="0">
                <a:latin typeface="Calibri" panose="020F0502020204030204" pitchFamily="34" charset="0"/>
              </a:rPr>
              <a:t>Palma de Mallorca, Spain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de-DE" sz="2400" b="0" dirty="0" smtClean="0">
                <a:latin typeface="Calibri" panose="020F0502020204030204" pitchFamily="34" charset="0"/>
              </a:rPr>
              <a:t>3 May, 2016</a:t>
            </a:r>
            <a:endParaRPr lang="de-DE" sz="24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 19" descr="Final_ECHORD++_Logo_4c Kopie Kopie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687" y="261704"/>
            <a:ext cx="5394254" cy="1633285"/>
          </a:xfrm>
          <a:prstGeom prst="rect">
            <a:avLst/>
          </a:prstGeom>
        </p:spPr>
      </p:pic>
      <p:cxnSp>
        <p:nvCxnSpPr>
          <p:cNvPr id="23" name="Gerade Verbindung 22"/>
          <p:cNvCxnSpPr/>
          <p:nvPr/>
        </p:nvCxnSpPr>
        <p:spPr>
          <a:xfrm>
            <a:off x="0" y="6086924"/>
            <a:ext cx="9144000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3509955" y="3711482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509955" y="4942897"/>
            <a:ext cx="5634045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3509955" y="2768374"/>
            <a:ext cx="5634045" cy="1588"/>
          </a:xfrm>
          <a:prstGeom prst="line">
            <a:avLst/>
          </a:prstGeom>
          <a:ln w="31750" cap="flat" cmpd="sng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Untertitel 2"/>
          <p:cNvSpPr txBox="1">
            <a:spLocks/>
          </p:cNvSpPr>
          <p:nvPr/>
        </p:nvSpPr>
        <p:spPr>
          <a:xfrm>
            <a:off x="3514708" y="2983722"/>
            <a:ext cx="5497408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de-DE" sz="2400" dirty="0" smtClean="0">
                <a:latin typeface="+mn-lt"/>
              </a:rPr>
              <a:t>Name </a:t>
            </a:r>
            <a:r>
              <a:rPr lang="de-DE" sz="2400" dirty="0" err="1" smtClean="0">
                <a:latin typeface="+mn-lt"/>
              </a:rPr>
              <a:t>of</a:t>
            </a:r>
            <a:r>
              <a:rPr lang="de-DE" sz="2400" dirty="0" smtClean="0">
                <a:latin typeface="+mn-lt"/>
              </a:rPr>
              <a:t> </a:t>
            </a:r>
            <a:r>
              <a:rPr lang="de-DE" sz="2400" dirty="0" err="1" smtClean="0">
                <a:latin typeface="+mn-lt"/>
              </a:rPr>
              <a:t>the</a:t>
            </a:r>
            <a:r>
              <a:rPr lang="de-DE" sz="2400" dirty="0" smtClean="0">
                <a:latin typeface="+mn-lt"/>
              </a:rPr>
              <a:t> </a:t>
            </a:r>
            <a:r>
              <a:rPr lang="de-DE" sz="2400" dirty="0" err="1" smtClean="0">
                <a:latin typeface="+mn-lt"/>
              </a:rPr>
              <a:t>experiment</a:t>
            </a:r>
            <a:endParaRPr lang="de-DE" sz="2400" dirty="0">
              <a:latin typeface="+mn-lt"/>
            </a:endParaRPr>
          </a:p>
        </p:txBody>
      </p:sp>
      <p:sp>
        <p:nvSpPr>
          <p:cNvPr id="26" name="Untertitel 2"/>
          <p:cNvSpPr txBox="1">
            <a:spLocks/>
          </p:cNvSpPr>
          <p:nvPr/>
        </p:nvSpPr>
        <p:spPr>
          <a:xfrm>
            <a:off x="3509050" y="3912401"/>
            <a:ext cx="5370277" cy="49859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Aft>
                <a:spcPts val="1200"/>
              </a:spcAft>
            </a:pPr>
            <a:r>
              <a:rPr lang="de-DE" sz="2400" b="0" dirty="0" smtClean="0">
                <a:latin typeface="+mn-lt"/>
              </a:rPr>
              <a:t>Name </a:t>
            </a:r>
            <a:r>
              <a:rPr lang="de-DE" sz="2400" b="0" dirty="0" err="1" smtClean="0">
                <a:latin typeface="+mn-lt"/>
              </a:rPr>
              <a:t>of</a:t>
            </a:r>
            <a:r>
              <a:rPr lang="de-DE" sz="2400" b="0" dirty="0" smtClean="0">
                <a:latin typeface="+mn-lt"/>
              </a:rPr>
              <a:t> </a:t>
            </a:r>
            <a:r>
              <a:rPr lang="de-DE" sz="2400" b="0" dirty="0" err="1" smtClean="0">
                <a:latin typeface="+mn-lt"/>
              </a:rPr>
              <a:t>the</a:t>
            </a:r>
            <a:r>
              <a:rPr lang="de-DE" sz="2400" b="0" dirty="0" smtClean="0">
                <a:latin typeface="+mn-lt"/>
              </a:rPr>
              <a:t> </a:t>
            </a:r>
            <a:r>
              <a:rPr lang="de-DE" sz="2400" b="0" dirty="0" err="1">
                <a:latin typeface="+mn-lt"/>
              </a:rPr>
              <a:t>e</a:t>
            </a:r>
            <a:r>
              <a:rPr lang="de-DE" sz="2400" b="0" dirty="0" err="1" smtClean="0">
                <a:latin typeface="+mn-lt"/>
              </a:rPr>
              <a:t>xperiment</a:t>
            </a:r>
            <a:r>
              <a:rPr lang="de-DE" sz="2400" b="0" dirty="0" smtClean="0">
                <a:latin typeface="+mn-lt"/>
              </a:rPr>
              <a:t> </a:t>
            </a:r>
            <a:r>
              <a:rPr lang="de-DE" sz="2400" b="0" dirty="0" err="1" smtClean="0">
                <a:latin typeface="+mn-lt"/>
              </a:rPr>
              <a:t>partners</a:t>
            </a:r>
            <a:endParaRPr lang="de-DE" sz="2400" b="0" dirty="0">
              <a:latin typeface="+mn-lt"/>
            </a:endParaRPr>
          </a:p>
        </p:txBody>
      </p:sp>
      <p:sp>
        <p:nvSpPr>
          <p:cNvPr id="27" name="Untertitel 2"/>
          <p:cNvSpPr txBox="1">
            <a:spLocks/>
          </p:cNvSpPr>
          <p:nvPr/>
        </p:nvSpPr>
        <p:spPr>
          <a:xfrm>
            <a:off x="3514707" y="5125809"/>
            <a:ext cx="5370277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lang="de-DE" sz="2000" b="1" kern="1200">
                <a:solidFill>
                  <a:srgbClr val="004F91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de-DE" sz="2400" b="0" dirty="0" smtClean="0">
                <a:latin typeface="Calibri" panose="020F0502020204030204" pitchFamily="34" charset="0"/>
              </a:rPr>
              <a:t>Name </a:t>
            </a:r>
            <a:r>
              <a:rPr lang="de-DE" sz="2400" b="0" dirty="0" err="1" smtClean="0">
                <a:latin typeface="Calibri" panose="020F0502020204030204" pitchFamily="34" charset="0"/>
              </a:rPr>
              <a:t>of</a:t>
            </a:r>
            <a:r>
              <a:rPr lang="de-DE" sz="2400" b="0" dirty="0" smtClean="0">
                <a:latin typeface="Calibri" panose="020F0502020204030204" pitchFamily="34" charset="0"/>
              </a:rPr>
              <a:t> </a:t>
            </a:r>
            <a:r>
              <a:rPr lang="de-DE" sz="2400" b="0" dirty="0" err="1" smtClean="0">
                <a:latin typeface="Calibri" panose="020F0502020204030204" pitchFamily="34" charset="0"/>
              </a:rPr>
              <a:t>the</a:t>
            </a:r>
            <a:r>
              <a:rPr lang="de-DE" sz="2400" b="0" dirty="0" smtClean="0">
                <a:latin typeface="Calibri" panose="020F0502020204030204" pitchFamily="34" charset="0"/>
              </a:rPr>
              <a:t> </a:t>
            </a:r>
            <a:r>
              <a:rPr lang="de-DE" sz="2400" b="0" dirty="0" err="1" smtClean="0">
                <a:latin typeface="Calibri" panose="020F0502020204030204" pitchFamily="34" charset="0"/>
              </a:rPr>
              <a:t>presenter</a:t>
            </a:r>
            <a:r>
              <a:rPr lang="de-DE" sz="2400" b="0" dirty="0" smtClean="0">
                <a:latin typeface="Calibri" panose="020F0502020204030204" pitchFamily="34" charset="0"/>
              </a:rPr>
              <a:t>, </a:t>
            </a:r>
            <a:r>
              <a:rPr lang="de-DE" sz="2400" b="0" dirty="0" err="1" smtClean="0">
                <a:latin typeface="Calibri" panose="020F0502020204030204" pitchFamily="34" charset="0"/>
              </a:rPr>
              <a:t>name</a:t>
            </a:r>
            <a:r>
              <a:rPr lang="de-DE" sz="2400" b="0" dirty="0" smtClean="0">
                <a:latin typeface="Calibri" panose="020F0502020204030204" pitchFamily="34" charset="0"/>
              </a:rPr>
              <a:t> </a:t>
            </a:r>
            <a:r>
              <a:rPr lang="de-DE" sz="2400" b="0" dirty="0" err="1" smtClean="0">
                <a:latin typeface="Calibri" panose="020F0502020204030204" pitchFamily="34" charset="0"/>
              </a:rPr>
              <a:t>of</a:t>
            </a:r>
            <a:r>
              <a:rPr lang="de-DE" sz="2400" b="0" dirty="0" smtClean="0">
                <a:latin typeface="Calibri" panose="020F0502020204030204" pitchFamily="34" charset="0"/>
              </a:rPr>
              <a:t> </a:t>
            </a:r>
            <a:r>
              <a:rPr lang="de-DE" sz="2400" b="0" dirty="0" err="1" smtClean="0">
                <a:latin typeface="Calibri" panose="020F0502020204030204" pitchFamily="34" charset="0"/>
              </a:rPr>
              <a:t>the</a:t>
            </a:r>
            <a:r>
              <a:rPr lang="de-DE" sz="2400" b="0" dirty="0" smtClean="0">
                <a:latin typeface="Calibri" panose="020F0502020204030204" pitchFamily="34" charset="0"/>
              </a:rPr>
              <a:t> </a:t>
            </a:r>
            <a:r>
              <a:rPr lang="de-DE" sz="2400" b="0" dirty="0" err="1" smtClean="0">
                <a:latin typeface="Calibri" panose="020F0502020204030204" pitchFamily="34" charset="0"/>
              </a:rPr>
              <a:t>institution</a:t>
            </a:r>
            <a:endParaRPr lang="de-DE" sz="2400" b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99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498863" y="538167"/>
            <a:ext cx="8263697" cy="4801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de-DE" sz="2800" b="1" dirty="0" smtClean="0">
                <a:solidFill>
                  <a:srgbClr val="004F91"/>
                </a:solidFill>
                <a:cs typeface="Calibri"/>
              </a:rPr>
              <a:t>Brief Experiment </a:t>
            </a:r>
            <a:r>
              <a:rPr lang="de-DE" sz="2800" b="1" dirty="0">
                <a:solidFill>
                  <a:srgbClr val="004F91"/>
                </a:solidFill>
                <a:cs typeface="Calibri"/>
              </a:rPr>
              <a:t>D</a:t>
            </a:r>
            <a:r>
              <a:rPr lang="de-DE" sz="2800" b="1" dirty="0" smtClean="0">
                <a:solidFill>
                  <a:srgbClr val="004F91"/>
                </a:solidFill>
                <a:cs typeface="Calibri"/>
              </a:rPr>
              <a:t>escription</a:t>
            </a:r>
          </a:p>
        </p:txBody>
      </p:sp>
      <p:cxnSp>
        <p:nvCxnSpPr>
          <p:cNvPr id="37" name="Gerade Verbindung 36"/>
          <p:cNvCxnSpPr/>
          <p:nvPr/>
        </p:nvCxnSpPr>
        <p:spPr>
          <a:xfrm>
            <a:off x="498863" y="2057277"/>
            <a:ext cx="8645137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98863" y="2245774"/>
            <a:ext cx="8402541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Text</a:t>
            </a:r>
            <a:endParaRPr lang="de-DE" sz="2000" dirty="0">
              <a:solidFill>
                <a:srgbClr val="004F91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Text</a:t>
            </a:r>
            <a:endParaRPr lang="de-DE" sz="2000" dirty="0">
              <a:solidFill>
                <a:srgbClr val="004F91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4F91"/>
              </a:solidFill>
              <a:cs typeface="Calibri"/>
            </a:endParaRP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494400"/>
            <a:ext cx="8901404" cy="363600"/>
          </a:xfrm>
        </p:spPr>
        <p:txBody>
          <a:bodyPr tIns="46800" anchor="ctr">
            <a:noAutofit/>
          </a:bodyPr>
          <a:lstStyle>
            <a:lvl1pPr marL="0" indent="0">
              <a:buNone/>
              <a:defRPr sz="1200">
                <a:solidFill>
                  <a:srgbClr val="004F91"/>
                </a:solidFill>
              </a:defRPr>
            </a:lvl1pPr>
          </a:lstStyle>
          <a:p>
            <a:r>
              <a:rPr lang="de-DE" b="1" dirty="0">
                <a:latin typeface="Calibri" panose="020F0502020204030204" pitchFamily="34" charset="0"/>
              </a:rPr>
              <a:t>May 3rd, 2016 // ECHORD++ Experiments Call II Kick-Off // </a:t>
            </a:r>
            <a:r>
              <a:rPr lang="de-DE" b="1" dirty="0" smtClean="0">
                <a:latin typeface="Calibri" panose="020F0502020204030204" pitchFamily="34" charset="0"/>
              </a:rPr>
              <a:t>(</a:t>
            </a:r>
            <a:r>
              <a:rPr lang="de-DE" b="1" dirty="0">
                <a:latin typeface="Calibri" panose="020F0502020204030204" pitchFamily="34" charset="0"/>
              </a:rPr>
              <a:t>N</a:t>
            </a:r>
            <a:r>
              <a:rPr lang="de-DE" b="1" dirty="0" smtClean="0">
                <a:latin typeface="Calibri" panose="020F0502020204030204" pitchFamily="34" charset="0"/>
              </a:rPr>
              <a:t>ame </a:t>
            </a:r>
            <a:r>
              <a:rPr lang="de-DE" b="1" dirty="0" err="1">
                <a:latin typeface="Calibri" panose="020F0502020204030204" pitchFamily="34" charset="0"/>
              </a:rPr>
              <a:t>of</a:t>
            </a:r>
            <a:r>
              <a:rPr lang="de-DE" b="1" dirty="0">
                <a:latin typeface="Calibri" panose="020F0502020204030204" pitchFamily="34" charset="0"/>
              </a:rPr>
              <a:t> </a:t>
            </a:r>
            <a:r>
              <a:rPr lang="de-DE" b="1" dirty="0" err="1">
                <a:latin typeface="Calibri" panose="020F0502020204030204" pitchFamily="34" charset="0"/>
              </a:rPr>
              <a:t>the</a:t>
            </a:r>
            <a:r>
              <a:rPr lang="de-DE" b="1" dirty="0">
                <a:latin typeface="Calibri" panose="020F0502020204030204" pitchFamily="34" charset="0"/>
              </a:rPr>
              <a:t> E</a:t>
            </a:r>
            <a:r>
              <a:rPr lang="de-DE" b="1" dirty="0" smtClean="0">
                <a:latin typeface="Calibri" panose="020F0502020204030204" pitchFamily="34" charset="0"/>
              </a:rPr>
              <a:t>xperiment</a:t>
            </a:r>
            <a:r>
              <a:rPr lang="de-DE" b="1" dirty="0">
                <a:latin typeface="Calibri" panose="020F0502020204030204" pitchFamily="34" charset="0"/>
              </a:rPr>
              <a:t>) </a:t>
            </a:r>
          </a:p>
          <a:p>
            <a:pPr lvl="0"/>
            <a:endParaRPr lang="de-DE" dirty="0" smtClean="0"/>
          </a:p>
        </p:txBody>
      </p:sp>
      <p:sp>
        <p:nvSpPr>
          <p:cNvPr id="7" name="Rounded Rectangle 10"/>
          <p:cNvSpPr/>
          <p:nvPr/>
        </p:nvSpPr>
        <p:spPr>
          <a:xfrm>
            <a:off x="3680460" y="3475642"/>
            <a:ext cx="3154680" cy="982058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1270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de-DE" sz="2000" b="1" dirty="0" smtClean="0"/>
              <a:t>A </a:t>
            </a:r>
            <a:r>
              <a:rPr lang="de-DE" sz="2000" b="1" dirty="0" err="1" smtClean="0"/>
              <a:t>text</a:t>
            </a:r>
            <a:r>
              <a:rPr lang="de-DE" sz="2000" b="1" dirty="0" smtClean="0"/>
              <a:t> box </a:t>
            </a:r>
            <a:r>
              <a:rPr lang="de-DE" sz="2000" b="1" dirty="0" err="1" smtClean="0"/>
              <a:t>can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used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highlight</a:t>
            </a:r>
            <a:r>
              <a:rPr lang="de-DE" sz="2000" b="1" dirty="0" smtClean="0"/>
              <a:t> a </a:t>
            </a:r>
            <a:r>
              <a:rPr lang="de-DE" sz="2000" b="1" dirty="0" err="1" smtClean="0"/>
              <a:t>single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message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5256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498863" y="538167"/>
            <a:ext cx="8263697" cy="4801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de-DE" sz="2800" b="1" dirty="0" err="1" smtClean="0">
                <a:solidFill>
                  <a:srgbClr val="004F91"/>
                </a:solidFill>
                <a:latin typeface="Calibri"/>
                <a:cs typeface="Calibri"/>
              </a:rPr>
              <a:t>Novelty</a:t>
            </a:r>
            <a:r>
              <a:rPr lang="de-DE" sz="2800" b="1" dirty="0" smtClean="0">
                <a:solidFill>
                  <a:srgbClr val="004F91"/>
                </a:solidFill>
                <a:latin typeface="Calibri"/>
                <a:cs typeface="Calibri"/>
              </a:rPr>
              <a:t>/</a:t>
            </a:r>
            <a:r>
              <a:rPr lang="de-DE" sz="2800" b="1" dirty="0" err="1" smtClean="0">
                <a:solidFill>
                  <a:srgbClr val="004F91"/>
                </a:solidFill>
                <a:latin typeface="Calibri"/>
                <a:cs typeface="Calibri"/>
              </a:rPr>
              <a:t>Objectives</a:t>
            </a:r>
            <a:endParaRPr lang="de-DE" sz="2800" b="1" dirty="0" smtClean="0">
              <a:solidFill>
                <a:srgbClr val="004F91"/>
              </a:solidFill>
              <a:latin typeface="Calibri"/>
              <a:cs typeface="Calibri"/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498863" y="2057277"/>
            <a:ext cx="8645137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98863" y="2245774"/>
            <a:ext cx="8402541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Text</a:t>
            </a:r>
            <a:endParaRPr lang="de-DE" sz="2000" dirty="0">
              <a:solidFill>
                <a:srgbClr val="004F91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Text</a:t>
            </a:r>
            <a:endParaRPr lang="de-DE" sz="2000" dirty="0">
              <a:solidFill>
                <a:srgbClr val="004F91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4F91"/>
              </a:solidFill>
              <a:cs typeface="Calibri"/>
            </a:endParaRPr>
          </a:p>
        </p:txBody>
      </p:sp>
      <p:sp>
        <p:nvSpPr>
          <p:cNvPr id="7" name="Rounded Rectangle 10"/>
          <p:cNvSpPr/>
          <p:nvPr/>
        </p:nvSpPr>
        <p:spPr>
          <a:xfrm>
            <a:off x="3680460" y="3475642"/>
            <a:ext cx="3154680" cy="982058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1270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de-DE" sz="2000" b="1" dirty="0" smtClean="0"/>
              <a:t>A </a:t>
            </a:r>
            <a:r>
              <a:rPr lang="de-DE" sz="2000" b="1" dirty="0" err="1" smtClean="0"/>
              <a:t>text</a:t>
            </a:r>
            <a:r>
              <a:rPr lang="de-DE" sz="2000" b="1" dirty="0" smtClean="0"/>
              <a:t> box </a:t>
            </a:r>
            <a:r>
              <a:rPr lang="de-DE" sz="2000" b="1" dirty="0" err="1" smtClean="0"/>
              <a:t>can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used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highlight</a:t>
            </a:r>
            <a:r>
              <a:rPr lang="de-DE" sz="2000" b="1" dirty="0" smtClean="0"/>
              <a:t> a </a:t>
            </a:r>
            <a:r>
              <a:rPr lang="de-DE" sz="2000" b="1" dirty="0" err="1" smtClean="0"/>
              <a:t>single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message</a:t>
            </a:r>
            <a:endParaRPr lang="de-DE" sz="2000" b="1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0" y="6492873"/>
            <a:ext cx="8901404" cy="365125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rgbClr val="004F91"/>
                </a:solidFill>
              </a:defRPr>
            </a:lvl1pPr>
          </a:lstStyle>
          <a:p>
            <a:r>
              <a:rPr lang="de-DE" b="1" dirty="0">
                <a:latin typeface="Calibri" panose="020F0502020204030204" pitchFamily="34" charset="0"/>
              </a:rPr>
              <a:t>May 3rd, 2016 // ECHORD++ Experiments Call II Kick-Off // </a:t>
            </a:r>
            <a:r>
              <a:rPr lang="de-DE" b="1" dirty="0" smtClean="0">
                <a:latin typeface="Calibri" panose="020F0502020204030204" pitchFamily="34" charset="0"/>
              </a:rPr>
              <a:t>(</a:t>
            </a:r>
            <a:r>
              <a:rPr lang="de-DE" b="1" dirty="0">
                <a:latin typeface="Calibri" panose="020F0502020204030204" pitchFamily="34" charset="0"/>
              </a:rPr>
              <a:t>N</a:t>
            </a:r>
            <a:r>
              <a:rPr lang="de-DE" b="1" dirty="0" smtClean="0">
                <a:latin typeface="Calibri" panose="020F0502020204030204" pitchFamily="34" charset="0"/>
              </a:rPr>
              <a:t>ame </a:t>
            </a:r>
            <a:r>
              <a:rPr lang="de-DE" b="1" dirty="0" err="1">
                <a:latin typeface="Calibri" panose="020F0502020204030204" pitchFamily="34" charset="0"/>
              </a:rPr>
              <a:t>of</a:t>
            </a:r>
            <a:r>
              <a:rPr lang="de-DE" b="1" dirty="0">
                <a:latin typeface="Calibri" panose="020F0502020204030204" pitchFamily="34" charset="0"/>
              </a:rPr>
              <a:t> </a:t>
            </a:r>
            <a:r>
              <a:rPr lang="de-DE" b="1" dirty="0" err="1">
                <a:latin typeface="Calibri" panose="020F0502020204030204" pitchFamily="34" charset="0"/>
              </a:rPr>
              <a:t>the</a:t>
            </a:r>
            <a:r>
              <a:rPr lang="de-DE" b="1" dirty="0">
                <a:latin typeface="Calibri" panose="020F0502020204030204" pitchFamily="34" charset="0"/>
              </a:rPr>
              <a:t> E</a:t>
            </a:r>
            <a:r>
              <a:rPr lang="de-DE" b="1" dirty="0" smtClean="0">
                <a:latin typeface="Calibri" panose="020F0502020204030204" pitchFamily="34" charset="0"/>
              </a:rPr>
              <a:t>xperiment</a:t>
            </a:r>
            <a:r>
              <a:rPr lang="de-DE" b="1" dirty="0">
                <a:latin typeface="Calibri" panose="020F0502020204030204" pitchFamily="34" charset="0"/>
              </a:rPr>
              <a:t>) </a:t>
            </a:r>
          </a:p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085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498863" y="566890"/>
            <a:ext cx="8263697" cy="4801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90000"/>
              </a:lnSpc>
              <a:spcAft>
                <a:spcPts val="1200"/>
              </a:spcAft>
            </a:pPr>
            <a:r>
              <a:rPr lang="de-DE" sz="2800" b="1" dirty="0" smtClean="0">
                <a:solidFill>
                  <a:srgbClr val="004F91"/>
                </a:solidFill>
                <a:cs typeface="Calibri"/>
              </a:rPr>
              <a:t>Impact</a:t>
            </a:r>
          </a:p>
        </p:txBody>
      </p:sp>
      <p:cxnSp>
        <p:nvCxnSpPr>
          <p:cNvPr id="37" name="Gerade Verbindung 36"/>
          <p:cNvCxnSpPr/>
          <p:nvPr/>
        </p:nvCxnSpPr>
        <p:spPr>
          <a:xfrm>
            <a:off x="498863" y="2057277"/>
            <a:ext cx="8645137" cy="1588"/>
          </a:xfrm>
          <a:prstGeom prst="line">
            <a:avLst/>
          </a:prstGeom>
          <a:ln w="38100" cap="flat" cmpd="dbl" algn="ctr">
            <a:solidFill>
              <a:srgbClr val="004F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98863" y="2245774"/>
            <a:ext cx="8402541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Text</a:t>
            </a:r>
            <a:endParaRPr lang="de-DE" sz="2000" dirty="0">
              <a:solidFill>
                <a:srgbClr val="004F91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4F91"/>
                </a:solidFill>
                <a:cs typeface="Calibri"/>
              </a:rPr>
              <a:t>Text</a:t>
            </a: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004F91"/>
                </a:solidFill>
                <a:cs typeface="Calibri"/>
              </a:rPr>
              <a:t>Text</a:t>
            </a:r>
            <a:endParaRPr lang="de-DE" sz="2000" dirty="0">
              <a:solidFill>
                <a:srgbClr val="004F91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004F91"/>
              </a:solidFill>
              <a:cs typeface="Calibri"/>
            </a:endParaRP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505576"/>
            <a:ext cx="8901404" cy="352424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rgbClr val="004F91"/>
                </a:solidFill>
              </a:defRPr>
            </a:lvl1pPr>
          </a:lstStyle>
          <a:p>
            <a:r>
              <a:rPr lang="de-DE" b="1" dirty="0"/>
              <a:t>May 3rd, 2016 // ECHORD++ Experiments Call II Kick-Off // </a:t>
            </a:r>
            <a:r>
              <a:rPr lang="de-DE" b="1" dirty="0" smtClean="0"/>
              <a:t>(</a:t>
            </a:r>
            <a:r>
              <a:rPr lang="de-DE" b="1" dirty="0"/>
              <a:t>N</a:t>
            </a:r>
            <a:r>
              <a:rPr lang="de-DE" b="1" dirty="0" smtClean="0"/>
              <a:t>ame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E</a:t>
            </a:r>
            <a:r>
              <a:rPr lang="de-DE" b="1" dirty="0" smtClean="0"/>
              <a:t>xperiment</a:t>
            </a:r>
            <a:r>
              <a:rPr lang="de-DE" b="1" dirty="0"/>
              <a:t>) </a:t>
            </a:r>
          </a:p>
          <a:p>
            <a:pPr lvl="0"/>
            <a:endParaRPr lang="de-DE" dirty="0" smtClean="0"/>
          </a:p>
        </p:txBody>
      </p:sp>
      <p:sp>
        <p:nvSpPr>
          <p:cNvPr id="7" name="Rounded Rectangle 10"/>
          <p:cNvSpPr/>
          <p:nvPr/>
        </p:nvSpPr>
        <p:spPr>
          <a:xfrm>
            <a:off x="3680460" y="3475642"/>
            <a:ext cx="3154680" cy="982058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127000" dist="1270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de-DE" sz="2000" b="1" dirty="0" smtClean="0"/>
              <a:t>A </a:t>
            </a:r>
            <a:r>
              <a:rPr lang="de-DE" sz="2000" b="1" dirty="0" err="1" smtClean="0"/>
              <a:t>text</a:t>
            </a:r>
            <a:r>
              <a:rPr lang="de-DE" sz="2000" b="1" dirty="0" smtClean="0"/>
              <a:t> box </a:t>
            </a:r>
            <a:r>
              <a:rPr lang="de-DE" sz="2000" b="1" dirty="0" err="1" smtClean="0"/>
              <a:t>can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used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highlight</a:t>
            </a:r>
            <a:r>
              <a:rPr lang="de-DE" sz="2000" b="1" dirty="0" smtClean="0"/>
              <a:t> a </a:t>
            </a:r>
            <a:r>
              <a:rPr lang="de-DE" sz="2000" b="1" dirty="0" err="1" smtClean="0"/>
              <a:t>single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message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69749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Bildschirmpräsentation (4:3)</PresentationFormat>
  <Paragraphs>34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Laura</dc:creator>
  <cp:lastModifiedBy>Laura Voss</cp:lastModifiedBy>
  <cp:revision>71</cp:revision>
  <dcterms:created xsi:type="dcterms:W3CDTF">2014-01-20T10:21:39Z</dcterms:created>
  <dcterms:modified xsi:type="dcterms:W3CDTF">2016-03-03T14:03:57Z</dcterms:modified>
</cp:coreProperties>
</file>