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87" r:id="rId3"/>
    <p:sldId id="288" r:id="rId4"/>
    <p:sldId id="290" r:id="rId5"/>
    <p:sldId id="291" r:id="rId6"/>
    <p:sldId id="292" r:id="rId7"/>
    <p:sldId id="279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917"/>
    <a:srgbClr val="004F91"/>
    <a:srgbClr val="113511"/>
    <a:srgbClr val="194F19"/>
    <a:srgbClr val="FF6600"/>
    <a:srgbClr val="2A7E2A"/>
    <a:srgbClr val="339933"/>
    <a:srgbClr val="DADBD9"/>
    <a:srgbClr val="29292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2" autoAdjust="0"/>
    <p:restoredTop sz="88647" autoAdjust="0"/>
  </p:normalViewPr>
  <p:slideViewPr>
    <p:cSldViewPr snapToGrid="0" snapToObjects="1">
      <p:cViewPr varScale="1">
        <p:scale>
          <a:sx n="60" d="100"/>
          <a:sy n="60" d="100"/>
        </p:scale>
        <p:origin x="17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F7652D-31B8-4197-B6F5-7A309CCF2844}" type="doc">
      <dgm:prSet loTypeId="urn:microsoft.com/office/officeart/2005/8/layout/arrow2" loCatId="process" qsTypeId="urn:microsoft.com/office/officeart/2005/8/quickstyle/3d1" qsCatId="3D" csTypeId="urn:microsoft.com/office/officeart/2005/8/colors/accent2_4" csCatId="accent2" phldr="1"/>
      <dgm:spPr/>
    </dgm:pt>
    <dgm:pt modelId="{3ACA26E7-2F01-424E-8764-8560CCFB2ABE}">
      <dgm:prSet phldrT="[Testo]" custT="1"/>
      <dgm:spPr/>
      <dgm:t>
        <a:bodyPr anchor="ctr"/>
        <a:lstStyle/>
        <a:p>
          <a:pPr algn="ctr"/>
          <a:r>
            <a:rPr lang="en-US" sz="2800" b="1" cap="none" baseline="0" dirty="0" smtClean="0">
              <a:solidFill>
                <a:srgbClr val="FF6600"/>
              </a:solidFill>
            </a:rPr>
            <a:t>Technical Progress</a:t>
          </a:r>
          <a:endParaRPr lang="en-US" sz="2800" b="1" cap="none" baseline="0" dirty="0">
            <a:solidFill>
              <a:srgbClr val="FF6600"/>
            </a:solidFill>
          </a:endParaRPr>
        </a:p>
      </dgm:t>
    </dgm:pt>
    <dgm:pt modelId="{5B549624-830F-4823-A6A2-B3D9380E4ED7}" type="parTrans" cxnId="{E57BA152-B513-4B2C-9643-A7830B198FC9}">
      <dgm:prSet/>
      <dgm:spPr/>
      <dgm:t>
        <a:bodyPr/>
        <a:lstStyle/>
        <a:p>
          <a:endParaRPr lang="en-US"/>
        </a:p>
      </dgm:t>
    </dgm:pt>
    <dgm:pt modelId="{5357F6A5-1662-42CC-92E3-86596E66713B}" type="sibTrans" cxnId="{E57BA152-B513-4B2C-9643-A7830B198FC9}">
      <dgm:prSet/>
      <dgm:spPr/>
      <dgm:t>
        <a:bodyPr/>
        <a:lstStyle/>
        <a:p>
          <a:endParaRPr lang="en-US"/>
        </a:p>
      </dgm:t>
    </dgm:pt>
    <dgm:pt modelId="{249695B0-E24D-481D-9FE5-CB7026AE26AE}">
      <dgm:prSet phldrT="[Testo]" custT="1"/>
      <dgm:spPr/>
      <dgm:t>
        <a:bodyPr anchor="ctr"/>
        <a:lstStyle/>
        <a:p>
          <a:pPr algn="ctr"/>
          <a:r>
            <a:rPr lang="en-US" sz="2800" b="1" cap="none" baseline="0" dirty="0" smtClean="0">
              <a:solidFill>
                <a:srgbClr val="FF6600"/>
              </a:solidFill>
            </a:rPr>
            <a:t>Measurable Features</a:t>
          </a:r>
        </a:p>
      </dgm:t>
    </dgm:pt>
    <dgm:pt modelId="{2442A856-1BB7-4C5F-8648-46F3170FD1D8}" type="parTrans" cxnId="{DBA3FF82-C090-4186-A073-345EF1AF84A2}">
      <dgm:prSet/>
      <dgm:spPr/>
      <dgm:t>
        <a:bodyPr/>
        <a:lstStyle/>
        <a:p>
          <a:endParaRPr lang="en-US"/>
        </a:p>
      </dgm:t>
    </dgm:pt>
    <dgm:pt modelId="{38A88B79-6497-435A-9950-2BDC12832C6D}" type="sibTrans" cxnId="{DBA3FF82-C090-4186-A073-345EF1AF84A2}">
      <dgm:prSet/>
      <dgm:spPr/>
      <dgm:t>
        <a:bodyPr/>
        <a:lstStyle/>
        <a:p>
          <a:endParaRPr lang="en-US"/>
        </a:p>
      </dgm:t>
    </dgm:pt>
    <dgm:pt modelId="{3E74B670-090A-4D24-9BD9-F9502D038786}" type="pres">
      <dgm:prSet presAssocID="{40F7652D-31B8-4197-B6F5-7A309CCF2844}" presName="arrowDiagram" presStyleCnt="0">
        <dgm:presLayoutVars>
          <dgm:chMax val="5"/>
          <dgm:dir/>
          <dgm:resizeHandles val="exact"/>
        </dgm:presLayoutVars>
      </dgm:prSet>
      <dgm:spPr/>
    </dgm:pt>
    <dgm:pt modelId="{AFA6E3EC-5CA1-4DB2-AEFA-8E1DB4DB3B16}" type="pres">
      <dgm:prSet presAssocID="{40F7652D-31B8-4197-B6F5-7A309CCF2844}" presName="arrow" presStyleLbl="bgShp" presStyleIdx="0" presStyleCnt="1" custScaleX="79203" custScaleY="65615" custLinFactNeighborX="-13682" custLinFactNeighborY="1055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  <a:ln w="28575">
          <a:solidFill>
            <a:srgbClr val="174917"/>
          </a:solidFill>
          <a:prstDash val="sysDot"/>
        </a:ln>
      </dgm:spPr>
    </dgm:pt>
    <dgm:pt modelId="{0CC4D6AD-38B7-43A6-9140-C329FC88EB90}" type="pres">
      <dgm:prSet presAssocID="{40F7652D-31B8-4197-B6F5-7A309CCF2844}" presName="arrowDiagram2" presStyleCnt="0"/>
      <dgm:spPr/>
    </dgm:pt>
    <dgm:pt modelId="{E2D717AC-9A08-4334-898B-3FE79A27587C}" type="pres">
      <dgm:prSet presAssocID="{3ACA26E7-2F01-424E-8764-8560CCFB2ABE}" presName="bullet2a" presStyleLbl="node1" presStyleIdx="0" presStyleCnt="2" custLinFactX="-165656" custLinFactY="100000" custLinFactNeighborX="-200000" custLinFactNeighborY="120462"/>
      <dgm:spPr>
        <a:solidFill>
          <a:srgbClr val="113511"/>
        </a:solidFill>
      </dgm:spPr>
    </dgm:pt>
    <dgm:pt modelId="{8E04521D-2B60-47E8-9032-FBFBF764BA88}" type="pres">
      <dgm:prSet presAssocID="{3ACA26E7-2F01-424E-8764-8560CCFB2ABE}" presName="textBox2a" presStyleLbl="revTx" presStyleIdx="0" presStyleCnt="2" custScaleX="73445" custScaleY="51653" custLinFactNeighborX="-66094" custLinFactNeighborY="67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135D0-0D0C-4239-935C-0102A0673ECF}" type="pres">
      <dgm:prSet presAssocID="{249695B0-E24D-481D-9FE5-CB7026AE26AE}" presName="bullet2b" presStyleLbl="node1" presStyleIdx="1" presStyleCnt="2" custLinFactX="-100000" custLinFactY="72490" custLinFactNeighborX="-166496" custLinFactNeighborY="100000"/>
      <dgm:spPr>
        <a:solidFill>
          <a:srgbClr val="174917"/>
        </a:solidFill>
      </dgm:spPr>
    </dgm:pt>
    <dgm:pt modelId="{BCD82925-DF1A-4985-9831-E1E67357F4A1}" type="pres">
      <dgm:prSet presAssocID="{249695B0-E24D-481D-9FE5-CB7026AE26AE}" presName="textBox2b" presStyleLbl="revTx" presStyleIdx="1" presStyleCnt="2" custScaleX="87088" custScaleY="53342" custLinFactNeighborX="-67666" custLinFactNeighborY="-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7BA152-B513-4B2C-9643-A7830B198FC9}" srcId="{40F7652D-31B8-4197-B6F5-7A309CCF2844}" destId="{3ACA26E7-2F01-424E-8764-8560CCFB2ABE}" srcOrd="0" destOrd="0" parTransId="{5B549624-830F-4823-A6A2-B3D9380E4ED7}" sibTransId="{5357F6A5-1662-42CC-92E3-86596E66713B}"/>
    <dgm:cxn modelId="{DBA3FF82-C090-4186-A073-345EF1AF84A2}" srcId="{40F7652D-31B8-4197-B6F5-7A309CCF2844}" destId="{249695B0-E24D-481D-9FE5-CB7026AE26AE}" srcOrd="1" destOrd="0" parTransId="{2442A856-1BB7-4C5F-8648-46F3170FD1D8}" sibTransId="{38A88B79-6497-435A-9950-2BDC12832C6D}"/>
    <dgm:cxn modelId="{ACB356E8-E675-42E8-B958-1215716A7966}" type="presOf" srcId="{249695B0-E24D-481D-9FE5-CB7026AE26AE}" destId="{BCD82925-DF1A-4985-9831-E1E67357F4A1}" srcOrd="0" destOrd="0" presId="urn:microsoft.com/office/officeart/2005/8/layout/arrow2"/>
    <dgm:cxn modelId="{C3A61894-4BB5-4643-9E05-9ADF932262FA}" type="presOf" srcId="{3ACA26E7-2F01-424E-8764-8560CCFB2ABE}" destId="{8E04521D-2B60-47E8-9032-FBFBF764BA88}" srcOrd="0" destOrd="0" presId="urn:microsoft.com/office/officeart/2005/8/layout/arrow2"/>
    <dgm:cxn modelId="{447E768A-5AF0-46B1-BB38-073E4196D97E}" type="presOf" srcId="{40F7652D-31B8-4197-B6F5-7A309CCF2844}" destId="{3E74B670-090A-4D24-9BD9-F9502D038786}" srcOrd="0" destOrd="0" presId="urn:microsoft.com/office/officeart/2005/8/layout/arrow2"/>
    <dgm:cxn modelId="{845CDC6F-CE20-4806-B5F6-DA32BFBE7DAE}" type="presParOf" srcId="{3E74B670-090A-4D24-9BD9-F9502D038786}" destId="{AFA6E3EC-5CA1-4DB2-AEFA-8E1DB4DB3B16}" srcOrd="0" destOrd="0" presId="urn:microsoft.com/office/officeart/2005/8/layout/arrow2"/>
    <dgm:cxn modelId="{13B8A9D4-8D5F-49C6-9E66-8D4793B778E2}" type="presParOf" srcId="{3E74B670-090A-4D24-9BD9-F9502D038786}" destId="{0CC4D6AD-38B7-43A6-9140-C329FC88EB90}" srcOrd="1" destOrd="0" presId="urn:microsoft.com/office/officeart/2005/8/layout/arrow2"/>
    <dgm:cxn modelId="{E3767ADF-3BA4-44C8-80C4-AFAE96A3132D}" type="presParOf" srcId="{0CC4D6AD-38B7-43A6-9140-C329FC88EB90}" destId="{E2D717AC-9A08-4334-898B-3FE79A27587C}" srcOrd="0" destOrd="0" presId="urn:microsoft.com/office/officeart/2005/8/layout/arrow2"/>
    <dgm:cxn modelId="{4DA99A4F-55F5-400D-A19B-E69579301054}" type="presParOf" srcId="{0CC4D6AD-38B7-43A6-9140-C329FC88EB90}" destId="{8E04521D-2B60-47E8-9032-FBFBF764BA88}" srcOrd="1" destOrd="0" presId="urn:microsoft.com/office/officeart/2005/8/layout/arrow2"/>
    <dgm:cxn modelId="{295FA57C-9FDD-42D1-A943-2E36A6A888A0}" type="presParOf" srcId="{0CC4D6AD-38B7-43A6-9140-C329FC88EB90}" destId="{4FD135D0-0D0C-4239-935C-0102A0673ECF}" srcOrd="2" destOrd="0" presId="urn:microsoft.com/office/officeart/2005/8/layout/arrow2"/>
    <dgm:cxn modelId="{13F6D795-3638-442E-B071-18BC5AE69A75}" type="presParOf" srcId="{0CC4D6AD-38B7-43A6-9140-C329FC88EB90}" destId="{BCD82925-DF1A-4985-9831-E1E67357F4A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610F81-8FA4-489E-B148-39868D3F960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D6460-A7E4-4F1E-8182-11E53524270C}">
      <dgm:prSet phldrT="[Testo]" custT="1"/>
      <dgm:spPr>
        <a:solidFill>
          <a:schemeClr val="bg1">
            <a:lumMod val="95000"/>
          </a:schemeClr>
        </a:solidFill>
        <a:ln>
          <a:solidFill>
            <a:srgbClr val="174917"/>
          </a:solidFill>
        </a:ln>
      </dgm:spPr>
      <dgm:t>
        <a:bodyPr/>
        <a:lstStyle/>
        <a:p>
          <a:r>
            <a:rPr lang="en-US" sz="2400" b="1" cap="small" baseline="0" dirty="0" smtClean="0">
              <a:solidFill>
                <a:srgbClr val="174917"/>
              </a:solidFill>
            </a:rPr>
            <a:t>KPIs Analysis Document</a:t>
          </a:r>
          <a:endParaRPr lang="en-US" sz="2400" b="1" cap="small" baseline="0" dirty="0">
            <a:solidFill>
              <a:srgbClr val="174917"/>
            </a:solidFill>
          </a:endParaRPr>
        </a:p>
      </dgm:t>
    </dgm:pt>
    <dgm:pt modelId="{E2EE9671-0E91-466E-A8B1-36932AF7E94C}" type="parTrans" cxnId="{3FCD2DA8-FD9A-48ED-9B5E-6EBAC711F7F6}">
      <dgm:prSet/>
      <dgm:spPr/>
      <dgm:t>
        <a:bodyPr/>
        <a:lstStyle/>
        <a:p>
          <a:endParaRPr lang="en-US"/>
        </a:p>
      </dgm:t>
    </dgm:pt>
    <dgm:pt modelId="{1CD6BE19-EA03-4CAB-8285-55200DA8CAFC}" type="sibTrans" cxnId="{3FCD2DA8-FD9A-48ED-9B5E-6EBAC711F7F6}">
      <dgm:prSet/>
      <dgm:spPr/>
      <dgm:t>
        <a:bodyPr/>
        <a:lstStyle/>
        <a:p>
          <a:endParaRPr lang="en-US"/>
        </a:p>
      </dgm:t>
    </dgm:pt>
    <dgm:pt modelId="{7171DC42-03CD-4C90-93DC-6DBA4DE9CF05}">
      <dgm:prSet phldrT="[Testo]" custT="1"/>
      <dgm:spPr>
        <a:solidFill>
          <a:schemeClr val="bg1">
            <a:lumMod val="95000"/>
          </a:schemeClr>
        </a:solidFill>
        <a:ln>
          <a:solidFill>
            <a:srgbClr val="174917"/>
          </a:solidFill>
        </a:ln>
      </dgm:spPr>
      <dgm:t>
        <a:bodyPr/>
        <a:lstStyle/>
        <a:p>
          <a:r>
            <a:rPr lang="en-US" sz="1400" b="1" dirty="0" smtClean="0">
              <a:solidFill>
                <a:srgbClr val="004F91"/>
              </a:solidFill>
            </a:rPr>
            <a:t>E</a:t>
          </a:r>
          <a:r>
            <a:rPr lang="en-US" sz="1400" b="1" smtClean="0">
              <a:solidFill>
                <a:srgbClr val="004F91"/>
              </a:solidFill>
            </a:rPr>
            <a:t>++ Project</a:t>
          </a:r>
          <a:endParaRPr lang="en-US" sz="1400" b="1" dirty="0">
            <a:solidFill>
              <a:srgbClr val="004F91"/>
            </a:solidFill>
          </a:endParaRPr>
        </a:p>
      </dgm:t>
    </dgm:pt>
    <dgm:pt modelId="{A163036C-64E2-4B69-BC47-65CF7648DC23}" type="parTrans" cxnId="{8694CAAF-0677-464F-BAA3-7FB50972EAFA}">
      <dgm:prSet/>
      <dgm:spPr/>
      <dgm:t>
        <a:bodyPr/>
        <a:lstStyle/>
        <a:p>
          <a:endParaRPr lang="en-US"/>
        </a:p>
      </dgm:t>
    </dgm:pt>
    <dgm:pt modelId="{0591673C-03FD-4DEB-B3A9-F60FDD0716D4}" type="sibTrans" cxnId="{8694CAAF-0677-464F-BAA3-7FB50972EAFA}">
      <dgm:prSet/>
      <dgm:spPr>
        <a:solidFill>
          <a:srgbClr val="113511"/>
        </a:solidFill>
      </dgm:spPr>
      <dgm:t>
        <a:bodyPr/>
        <a:lstStyle/>
        <a:p>
          <a:endParaRPr lang="en-US"/>
        </a:p>
      </dgm:t>
    </dgm:pt>
    <dgm:pt modelId="{3CC28D6E-3EDC-4F30-870C-38FECBB2A909}">
      <dgm:prSet phldrT="[Testo]" custT="1"/>
      <dgm:spPr>
        <a:solidFill>
          <a:schemeClr val="bg1">
            <a:lumMod val="95000"/>
          </a:schemeClr>
        </a:solidFill>
        <a:ln>
          <a:solidFill>
            <a:srgbClr val="174917"/>
          </a:solidFill>
        </a:ln>
      </dgm:spPr>
      <dgm:t>
        <a:bodyPr/>
        <a:lstStyle/>
        <a:p>
          <a:r>
            <a:rPr lang="en-US" sz="1200" b="1" dirty="0" smtClean="0">
              <a:solidFill>
                <a:srgbClr val="004F91"/>
              </a:solidFill>
            </a:rPr>
            <a:t>Experiments</a:t>
          </a:r>
          <a:endParaRPr lang="en-US" sz="1200" b="1" dirty="0">
            <a:solidFill>
              <a:srgbClr val="004F91"/>
            </a:solidFill>
          </a:endParaRPr>
        </a:p>
      </dgm:t>
    </dgm:pt>
    <dgm:pt modelId="{A48B9F03-7AE5-406C-B323-04AE28C0B829}" type="parTrans" cxnId="{730C6DFB-C86C-4905-A995-816CB4AC74C6}">
      <dgm:prSet/>
      <dgm:spPr/>
      <dgm:t>
        <a:bodyPr/>
        <a:lstStyle/>
        <a:p>
          <a:endParaRPr lang="en-US"/>
        </a:p>
      </dgm:t>
    </dgm:pt>
    <dgm:pt modelId="{CC3F21E2-8BF2-42C6-A09F-2C68F3631793}" type="sibTrans" cxnId="{730C6DFB-C86C-4905-A995-816CB4AC74C6}">
      <dgm:prSet/>
      <dgm:spPr>
        <a:solidFill>
          <a:srgbClr val="113511"/>
        </a:solidFill>
      </dgm:spPr>
      <dgm:t>
        <a:bodyPr/>
        <a:lstStyle/>
        <a:p>
          <a:endParaRPr lang="en-US"/>
        </a:p>
      </dgm:t>
    </dgm:pt>
    <dgm:pt modelId="{710C692F-86D5-48E1-9FA8-9EF91E42C703}">
      <dgm:prSet phldrT="[Testo]" custT="1"/>
      <dgm:spPr>
        <a:solidFill>
          <a:schemeClr val="bg1">
            <a:lumMod val="95000"/>
          </a:schemeClr>
        </a:solidFill>
        <a:ln>
          <a:solidFill>
            <a:srgbClr val="174917"/>
          </a:solidFill>
        </a:ln>
      </dgm:spPr>
      <dgm:t>
        <a:bodyPr/>
        <a:lstStyle/>
        <a:p>
          <a:r>
            <a:rPr lang="en-US" sz="1400" b="1" dirty="0" smtClean="0">
              <a:solidFill>
                <a:srgbClr val="004F91"/>
              </a:solidFill>
            </a:rPr>
            <a:t>Moderators</a:t>
          </a:r>
          <a:endParaRPr lang="en-US" sz="1400" b="1" dirty="0">
            <a:solidFill>
              <a:srgbClr val="004F91"/>
            </a:solidFill>
          </a:endParaRPr>
        </a:p>
      </dgm:t>
    </dgm:pt>
    <dgm:pt modelId="{A2B90158-3277-43F2-85FA-23AAC8E2E2FB}" type="parTrans" cxnId="{753C18D7-F8DA-4FAF-8119-FD39ED8A4B3E}">
      <dgm:prSet/>
      <dgm:spPr/>
      <dgm:t>
        <a:bodyPr/>
        <a:lstStyle/>
        <a:p>
          <a:endParaRPr lang="en-US"/>
        </a:p>
      </dgm:t>
    </dgm:pt>
    <dgm:pt modelId="{F7A7A2EF-2256-46ED-9803-3C154CF00803}" type="sibTrans" cxnId="{753C18D7-F8DA-4FAF-8119-FD39ED8A4B3E}">
      <dgm:prSet/>
      <dgm:spPr>
        <a:solidFill>
          <a:srgbClr val="113511"/>
        </a:solidFill>
      </dgm:spPr>
      <dgm:t>
        <a:bodyPr/>
        <a:lstStyle/>
        <a:p>
          <a:endParaRPr lang="en-US"/>
        </a:p>
      </dgm:t>
    </dgm:pt>
    <dgm:pt modelId="{A9FD3E17-1E05-4B29-989F-211572CCAAD2}">
      <dgm:prSet phldrT="[Testo]" custT="1"/>
      <dgm:spPr>
        <a:solidFill>
          <a:schemeClr val="bg1">
            <a:lumMod val="95000"/>
          </a:schemeClr>
        </a:solidFill>
        <a:ln>
          <a:solidFill>
            <a:srgbClr val="174917"/>
          </a:solidFill>
        </a:ln>
      </dgm:spPr>
      <dgm:t>
        <a:bodyPr/>
        <a:lstStyle/>
        <a:p>
          <a:r>
            <a:rPr lang="en-US" sz="1400" b="1" dirty="0" smtClean="0">
              <a:solidFill>
                <a:srgbClr val="004F91"/>
              </a:solidFill>
            </a:rPr>
            <a:t>Efficient “reporting”</a:t>
          </a:r>
        </a:p>
      </dgm:t>
    </dgm:pt>
    <dgm:pt modelId="{575F3FCC-8C91-4FC1-90DE-0CA3CF1B083E}" type="parTrans" cxnId="{4BEC5D87-337C-4468-82A3-FA70218A244F}">
      <dgm:prSet/>
      <dgm:spPr/>
      <dgm:t>
        <a:bodyPr/>
        <a:lstStyle/>
        <a:p>
          <a:endParaRPr lang="en-US"/>
        </a:p>
      </dgm:t>
    </dgm:pt>
    <dgm:pt modelId="{1588BE30-255E-46D6-A29C-63697BE890A4}" type="sibTrans" cxnId="{4BEC5D87-337C-4468-82A3-FA70218A244F}">
      <dgm:prSet/>
      <dgm:spPr>
        <a:solidFill>
          <a:srgbClr val="113511"/>
        </a:solidFill>
      </dgm:spPr>
      <dgm:t>
        <a:bodyPr/>
        <a:lstStyle/>
        <a:p>
          <a:endParaRPr lang="en-US"/>
        </a:p>
      </dgm:t>
    </dgm:pt>
    <dgm:pt modelId="{28939EBA-C67C-4A7F-849E-375CFA017910}" type="pres">
      <dgm:prSet presAssocID="{8E610F81-8FA4-489E-B148-39868D3F960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0EB779-5CCE-4C3D-A532-10D7FBE4A9CB}" type="pres">
      <dgm:prSet presAssocID="{79FD6460-A7E4-4F1E-8182-11E53524270C}" presName="centerShape" presStyleLbl="node0" presStyleIdx="0" presStyleCnt="1" custScaleX="123588" custScaleY="118014" custLinFactNeighborX="-1248" custLinFactNeighborY="60"/>
      <dgm:spPr/>
      <dgm:t>
        <a:bodyPr/>
        <a:lstStyle/>
        <a:p>
          <a:endParaRPr lang="en-US"/>
        </a:p>
      </dgm:t>
    </dgm:pt>
    <dgm:pt modelId="{9C00B092-FDC2-48D8-8761-6B5FCF4ACF7D}" type="pres">
      <dgm:prSet presAssocID="{7171DC42-03CD-4C90-93DC-6DBA4DE9CF05}" presName="node" presStyleLbl="node1" presStyleIdx="0" presStyleCnt="4" custRadScaleRad="99910" custRadScaleInc="-47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AA87A-19B7-4A08-8022-8B94F8203329}" type="pres">
      <dgm:prSet presAssocID="{7171DC42-03CD-4C90-93DC-6DBA4DE9CF05}" presName="dummy" presStyleCnt="0"/>
      <dgm:spPr/>
    </dgm:pt>
    <dgm:pt modelId="{FB54913F-1F9F-4D49-B790-049869CFC596}" type="pres">
      <dgm:prSet presAssocID="{0591673C-03FD-4DEB-B3A9-F60FDD0716D4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13F3583-DAA3-4126-AAD9-8A81D8B6D63D}" type="pres">
      <dgm:prSet presAssocID="{3CC28D6E-3EDC-4F30-870C-38FECBB2A909}" presName="node" presStyleLbl="node1" presStyleIdx="1" presStyleCnt="4" custRadScaleRad="97504" custRadScaleInc="2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1A88-F4AA-486C-92E5-F780FDDB4435}" type="pres">
      <dgm:prSet presAssocID="{3CC28D6E-3EDC-4F30-870C-38FECBB2A909}" presName="dummy" presStyleCnt="0"/>
      <dgm:spPr/>
    </dgm:pt>
    <dgm:pt modelId="{7A4DE8F2-C6EF-4147-BA65-0E9BEAB02E23}" type="pres">
      <dgm:prSet presAssocID="{CC3F21E2-8BF2-42C6-A09F-2C68F3631793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550ED7E-6578-4C50-872B-EF5FF11C1427}" type="pres">
      <dgm:prSet presAssocID="{710C692F-86D5-48E1-9FA8-9EF91E42C703}" presName="node" presStyleLbl="node1" presStyleIdx="2" presStyleCnt="4" custRadScaleRad="100152" custRadScaleInc="4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66714-82B4-4162-85D6-82979D9052A7}" type="pres">
      <dgm:prSet presAssocID="{710C692F-86D5-48E1-9FA8-9EF91E42C703}" presName="dummy" presStyleCnt="0"/>
      <dgm:spPr/>
    </dgm:pt>
    <dgm:pt modelId="{611651D3-4717-4C08-9AE1-CBB246E5E845}" type="pres">
      <dgm:prSet presAssocID="{F7A7A2EF-2256-46ED-9803-3C154CF0080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3EFF199-2D5B-426F-8876-D8902F354CB3}" type="pres">
      <dgm:prSet presAssocID="{A9FD3E17-1E05-4B29-989F-211572CCAAD2}" presName="node" presStyleLbl="node1" presStyleIdx="3" presStyleCnt="4" custRadScaleRad="102496" custRadScaleInc="-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EBC10-2346-4A89-ACCC-F4D497AC3DB0}" type="pres">
      <dgm:prSet presAssocID="{A9FD3E17-1E05-4B29-989F-211572CCAAD2}" presName="dummy" presStyleCnt="0"/>
      <dgm:spPr/>
    </dgm:pt>
    <dgm:pt modelId="{447782DD-832B-4F2F-9E9D-0CC0E74C8559}" type="pres">
      <dgm:prSet presAssocID="{1588BE30-255E-46D6-A29C-63697BE890A4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BE5F9CFA-99D6-4001-A946-016CD97DE31D}" type="presOf" srcId="{CC3F21E2-8BF2-42C6-A09F-2C68F3631793}" destId="{7A4DE8F2-C6EF-4147-BA65-0E9BEAB02E23}" srcOrd="0" destOrd="0" presId="urn:microsoft.com/office/officeart/2005/8/layout/radial6"/>
    <dgm:cxn modelId="{7672E1AA-85BA-4974-9CB0-80C6CEFD9C8F}" type="presOf" srcId="{F7A7A2EF-2256-46ED-9803-3C154CF00803}" destId="{611651D3-4717-4C08-9AE1-CBB246E5E845}" srcOrd="0" destOrd="0" presId="urn:microsoft.com/office/officeart/2005/8/layout/radial6"/>
    <dgm:cxn modelId="{3FCD2DA8-FD9A-48ED-9B5E-6EBAC711F7F6}" srcId="{8E610F81-8FA4-489E-B148-39868D3F960A}" destId="{79FD6460-A7E4-4F1E-8182-11E53524270C}" srcOrd="0" destOrd="0" parTransId="{E2EE9671-0E91-466E-A8B1-36932AF7E94C}" sibTransId="{1CD6BE19-EA03-4CAB-8285-55200DA8CAFC}"/>
    <dgm:cxn modelId="{2DA196C5-8E42-429C-B5A5-AB28AB6F3DE1}" type="presOf" srcId="{8E610F81-8FA4-489E-B148-39868D3F960A}" destId="{28939EBA-C67C-4A7F-849E-375CFA017910}" srcOrd="0" destOrd="0" presId="urn:microsoft.com/office/officeart/2005/8/layout/radial6"/>
    <dgm:cxn modelId="{6D2630B4-9669-42C3-9F6B-EC1D81933C8E}" type="presOf" srcId="{3CC28D6E-3EDC-4F30-870C-38FECBB2A909}" destId="{F13F3583-DAA3-4126-AAD9-8A81D8B6D63D}" srcOrd="0" destOrd="0" presId="urn:microsoft.com/office/officeart/2005/8/layout/radial6"/>
    <dgm:cxn modelId="{A45DA1C5-DE0A-4EF2-8D0E-1FB1E381CFCA}" type="presOf" srcId="{7171DC42-03CD-4C90-93DC-6DBA4DE9CF05}" destId="{9C00B092-FDC2-48D8-8761-6B5FCF4ACF7D}" srcOrd="0" destOrd="0" presId="urn:microsoft.com/office/officeart/2005/8/layout/radial6"/>
    <dgm:cxn modelId="{6F56EFDC-44B7-48F0-8295-88C2526445A9}" type="presOf" srcId="{A9FD3E17-1E05-4B29-989F-211572CCAAD2}" destId="{03EFF199-2D5B-426F-8876-D8902F354CB3}" srcOrd="0" destOrd="0" presId="urn:microsoft.com/office/officeart/2005/8/layout/radial6"/>
    <dgm:cxn modelId="{730C6DFB-C86C-4905-A995-816CB4AC74C6}" srcId="{79FD6460-A7E4-4F1E-8182-11E53524270C}" destId="{3CC28D6E-3EDC-4F30-870C-38FECBB2A909}" srcOrd="1" destOrd="0" parTransId="{A48B9F03-7AE5-406C-B323-04AE28C0B829}" sibTransId="{CC3F21E2-8BF2-42C6-A09F-2C68F3631793}"/>
    <dgm:cxn modelId="{8694CAAF-0677-464F-BAA3-7FB50972EAFA}" srcId="{79FD6460-A7E4-4F1E-8182-11E53524270C}" destId="{7171DC42-03CD-4C90-93DC-6DBA4DE9CF05}" srcOrd="0" destOrd="0" parTransId="{A163036C-64E2-4B69-BC47-65CF7648DC23}" sibTransId="{0591673C-03FD-4DEB-B3A9-F60FDD0716D4}"/>
    <dgm:cxn modelId="{753C18D7-F8DA-4FAF-8119-FD39ED8A4B3E}" srcId="{79FD6460-A7E4-4F1E-8182-11E53524270C}" destId="{710C692F-86D5-48E1-9FA8-9EF91E42C703}" srcOrd="2" destOrd="0" parTransId="{A2B90158-3277-43F2-85FA-23AAC8E2E2FB}" sibTransId="{F7A7A2EF-2256-46ED-9803-3C154CF00803}"/>
    <dgm:cxn modelId="{DF8602D3-62D0-416A-9E38-04D7483BA4C1}" type="presOf" srcId="{1588BE30-255E-46D6-A29C-63697BE890A4}" destId="{447782DD-832B-4F2F-9E9D-0CC0E74C8559}" srcOrd="0" destOrd="0" presId="urn:microsoft.com/office/officeart/2005/8/layout/radial6"/>
    <dgm:cxn modelId="{1826E6BF-4499-4469-B27A-C6D3FF17C271}" type="presOf" srcId="{79FD6460-A7E4-4F1E-8182-11E53524270C}" destId="{D80EB779-5CCE-4C3D-A532-10D7FBE4A9CB}" srcOrd="0" destOrd="0" presId="urn:microsoft.com/office/officeart/2005/8/layout/radial6"/>
    <dgm:cxn modelId="{4BEC5D87-337C-4468-82A3-FA70218A244F}" srcId="{79FD6460-A7E4-4F1E-8182-11E53524270C}" destId="{A9FD3E17-1E05-4B29-989F-211572CCAAD2}" srcOrd="3" destOrd="0" parTransId="{575F3FCC-8C91-4FC1-90DE-0CA3CF1B083E}" sibTransId="{1588BE30-255E-46D6-A29C-63697BE890A4}"/>
    <dgm:cxn modelId="{6159E915-24E8-46E3-A33B-E4573C672ED2}" type="presOf" srcId="{0591673C-03FD-4DEB-B3A9-F60FDD0716D4}" destId="{FB54913F-1F9F-4D49-B790-049869CFC596}" srcOrd="0" destOrd="0" presId="urn:microsoft.com/office/officeart/2005/8/layout/radial6"/>
    <dgm:cxn modelId="{17770B9B-5D4A-45EE-B168-50480AC42316}" type="presOf" srcId="{710C692F-86D5-48E1-9FA8-9EF91E42C703}" destId="{0550ED7E-6578-4C50-872B-EF5FF11C1427}" srcOrd="0" destOrd="0" presId="urn:microsoft.com/office/officeart/2005/8/layout/radial6"/>
    <dgm:cxn modelId="{6ED5874B-A101-417B-90EB-DEA8E840007C}" type="presParOf" srcId="{28939EBA-C67C-4A7F-849E-375CFA017910}" destId="{D80EB779-5CCE-4C3D-A532-10D7FBE4A9CB}" srcOrd="0" destOrd="0" presId="urn:microsoft.com/office/officeart/2005/8/layout/radial6"/>
    <dgm:cxn modelId="{E0BC92C7-5D52-4F4C-BD9A-B918DD85B3AD}" type="presParOf" srcId="{28939EBA-C67C-4A7F-849E-375CFA017910}" destId="{9C00B092-FDC2-48D8-8761-6B5FCF4ACF7D}" srcOrd="1" destOrd="0" presId="urn:microsoft.com/office/officeart/2005/8/layout/radial6"/>
    <dgm:cxn modelId="{E98B4140-4DB6-4FBF-BBAD-45E9CC8BD919}" type="presParOf" srcId="{28939EBA-C67C-4A7F-849E-375CFA017910}" destId="{1F4AA87A-19B7-4A08-8022-8B94F8203329}" srcOrd="2" destOrd="0" presId="urn:microsoft.com/office/officeart/2005/8/layout/radial6"/>
    <dgm:cxn modelId="{888D3312-A8C5-4319-9539-2E98DEF50399}" type="presParOf" srcId="{28939EBA-C67C-4A7F-849E-375CFA017910}" destId="{FB54913F-1F9F-4D49-B790-049869CFC596}" srcOrd="3" destOrd="0" presId="urn:microsoft.com/office/officeart/2005/8/layout/radial6"/>
    <dgm:cxn modelId="{31BB6142-E9D0-4C97-8834-7647F347F583}" type="presParOf" srcId="{28939EBA-C67C-4A7F-849E-375CFA017910}" destId="{F13F3583-DAA3-4126-AAD9-8A81D8B6D63D}" srcOrd="4" destOrd="0" presId="urn:microsoft.com/office/officeart/2005/8/layout/radial6"/>
    <dgm:cxn modelId="{5C78AB49-F84B-46D5-96F8-3C748EE0296B}" type="presParOf" srcId="{28939EBA-C67C-4A7F-849E-375CFA017910}" destId="{15C91A88-F4AA-486C-92E5-F780FDDB4435}" srcOrd="5" destOrd="0" presId="urn:microsoft.com/office/officeart/2005/8/layout/radial6"/>
    <dgm:cxn modelId="{3AD6C8DB-C16C-45E5-80BB-C5EFB5DEABAC}" type="presParOf" srcId="{28939EBA-C67C-4A7F-849E-375CFA017910}" destId="{7A4DE8F2-C6EF-4147-BA65-0E9BEAB02E23}" srcOrd="6" destOrd="0" presId="urn:microsoft.com/office/officeart/2005/8/layout/radial6"/>
    <dgm:cxn modelId="{868ECC8C-78AA-4958-9707-32DD32DBEEB3}" type="presParOf" srcId="{28939EBA-C67C-4A7F-849E-375CFA017910}" destId="{0550ED7E-6578-4C50-872B-EF5FF11C1427}" srcOrd="7" destOrd="0" presId="urn:microsoft.com/office/officeart/2005/8/layout/radial6"/>
    <dgm:cxn modelId="{378A42C9-E668-4F6C-9DD1-8A621A4F8875}" type="presParOf" srcId="{28939EBA-C67C-4A7F-849E-375CFA017910}" destId="{75B66714-82B4-4162-85D6-82979D9052A7}" srcOrd="8" destOrd="0" presId="urn:microsoft.com/office/officeart/2005/8/layout/radial6"/>
    <dgm:cxn modelId="{6DB7DD71-D8CE-4381-A2A7-34C356CE31C3}" type="presParOf" srcId="{28939EBA-C67C-4A7F-849E-375CFA017910}" destId="{611651D3-4717-4C08-9AE1-CBB246E5E845}" srcOrd="9" destOrd="0" presId="urn:microsoft.com/office/officeart/2005/8/layout/radial6"/>
    <dgm:cxn modelId="{41598B9A-EDCA-4181-AF0B-449EA6FAFF8D}" type="presParOf" srcId="{28939EBA-C67C-4A7F-849E-375CFA017910}" destId="{03EFF199-2D5B-426F-8876-D8902F354CB3}" srcOrd="10" destOrd="0" presId="urn:microsoft.com/office/officeart/2005/8/layout/radial6"/>
    <dgm:cxn modelId="{60279403-67E8-411F-85F5-7372B62C3FF6}" type="presParOf" srcId="{28939EBA-C67C-4A7F-849E-375CFA017910}" destId="{318EBC10-2346-4A89-ACCC-F4D497AC3DB0}" srcOrd="11" destOrd="0" presId="urn:microsoft.com/office/officeart/2005/8/layout/radial6"/>
    <dgm:cxn modelId="{4E001B07-6256-4F86-9FC8-3BF8DD2CB99F}" type="presParOf" srcId="{28939EBA-C67C-4A7F-849E-375CFA017910}" destId="{447782DD-832B-4F2F-9E9D-0CC0E74C8559}" srcOrd="12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6E3EC-5CA1-4DB2-AEFA-8E1DB4DB3B16}">
      <dsp:nvSpPr>
        <dsp:cNvPr id="0" name=""/>
        <dsp:cNvSpPr/>
      </dsp:nvSpPr>
      <dsp:spPr>
        <a:xfrm>
          <a:off x="54014" y="1173938"/>
          <a:ext cx="6119761" cy="3168662"/>
        </a:xfrm>
        <a:prstGeom prst="swooshArrow">
          <a:avLst>
            <a:gd name="adj1" fmla="val 25000"/>
            <a:gd name="adj2" fmla="val 25000"/>
          </a:avLst>
        </a:prstGeom>
        <a:solidFill>
          <a:schemeClr val="bg1">
            <a:lumMod val="95000"/>
          </a:schemeClr>
        </a:solidFill>
        <a:ln w="28575" cap="flat" cmpd="sng" algn="ctr">
          <a:solidFill>
            <a:srgbClr val="174917"/>
          </a:solidFill>
          <a:prstDash val="sysDot"/>
        </a:ln>
        <a:effectLst/>
        <a:scene3d>
          <a:camera prst="orthographicFront"/>
          <a:lightRig rig="flat" dir="t"/>
        </a:scene3d>
        <a:sp3d z="-190500" extrusionH="127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2D717AC-9A08-4334-898B-3FE79A27587C}">
      <dsp:nvSpPr>
        <dsp:cNvPr id="0" name=""/>
        <dsp:cNvSpPr/>
      </dsp:nvSpPr>
      <dsp:spPr>
        <a:xfrm>
          <a:off x="1115315" y="3062211"/>
          <a:ext cx="270433" cy="270433"/>
        </a:xfrm>
        <a:prstGeom prst="ellipse">
          <a:avLst/>
        </a:prstGeom>
        <a:solidFill>
          <a:srgbClr val="11351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4521D-2B60-47E8-9032-FBFBF764BA88}">
      <dsp:nvSpPr>
        <dsp:cNvPr id="0" name=""/>
        <dsp:cNvSpPr/>
      </dsp:nvSpPr>
      <dsp:spPr>
        <a:xfrm>
          <a:off x="913077" y="3238637"/>
          <a:ext cx="1844329" cy="106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297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cap="none" baseline="0" dirty="0" smtClean="0">
              <a:solidFill>
                <a:srgbClr val="FF6600"/>
              </a:solidFill>
            </a:rPr>
            <a:t>Technical Progress</a:t>
          </a:r>
          <a:endParaRPr lang="en-US" sz="2800" b="1" kern="1200" cap="none" baseline="0" dirty="0">
            <a:solidFill>
              <a:srgbClr val="FF6600"/>
            </a:solidFill>
          </a:endParaRPr>
        </a:p>
      </dsp:txBody>
      <dsp:txXfrm>
        <a:off x="913077" y="3238637"/>
        <a:ext cx="1844329" cy="1065114"/>
      </dsp:txXfrm>
    </dsp:sp>
    <dsp:sp modelId="{4FD135D0-0D0C-4239-935C-0102A0673ECF}">
      <dsp:nvSpPr>
        <dsp:cNvPr id="0" name=""/>
        <dsp:cNvSpPr/>
      </dsp:nvSpPr>
      <dsp:spPr>
        <a:xfrm>
          <a:off x="3360549" y="2034233"/>
          <a:ext cx="463600" cy="463600"/>
        </a:xfrm>
        <a:prstGeom prst="ellipse">
          <a:avLst/>
        </a:prstGeom>
        <a:solidFill>
          <a:srgbClr val="17491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D82925-DF1A-4985-9831-E1E67357F4A1}">
      <dsp:nvSpPr>
        <dsp:cNvPr id="0" name=""/>
        <dsp:cNvSpPr/>
      </dsp:nvSpPr>
      <dsp:spPr>
        <a:xfrm>
          <a:off x="3290739" y="2184395"/>
          <a:ext cx="2186928" cy="1705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652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cap="none" baseline="0" dirty="0" smtClean="0">
              <a:solidFill>
                <a:srgbClr val="FF6600"/>
              </a:solidFill>
            </a:rPr>
            <a:t>Measurable Features</a:t>
          </a:r>
        </a:p>
      </dsp:txBody>
      <dsp:txXfrm>
        <a:off x="3290739" y="2184395"/>
        <a:ext cx="2186928" cy="1705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782DD-832B-4F2F-9E9D-0CC0E74C8559}">
      <dsp:nvSpPr>
        <dsp:cNvPr id="0" name=""/>
        <dsp:cNvSpPr/>
      </dsp:nvSpPr>
      <dsp:spPr>
        <a:xfrm>
          <a:off x="2534098" y="612800"/>
          <a:ext cx="4065585" cy="4065585"/>
        </a:xfrm>
        <a:prstGeom prst="blockArc">
          <a:avLst>
            <a:gd name="adj1" fmla="val 10800015"/>
            <a:gd name="adj2" fmla="val 16199994"/>
            <a:gd name="adj3" fmla="val 4644"/>
          </a:avLst>
        </a:prstGeom>
        <a:solidFill>
          <a:srgbClr val="1135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651D3-4717-4C08-9AE1-CBB246E5E845}">
      <dsp:nvSpPr>
        <dsp:cNvPr id="0" name=""/>
        <dsp:cNvSpPr/>
      </dsp:nvSpPr>
      <dsp:spPr>
        <a:xfrm>
          <a:off x="2534098" y="612380"/>
          <a:ext cx="4065585" cy="4065585"/>
        </a:xfrm>
        <a:prstGeom prst="blockArc">
          <a:avLst>
            <a:gd name="adj1" fmla="val 5399998"/>
            <a:gd name="adj2" fmla="val 10799287"/>
            <a:gd name="adj3" fmla="val 4644"/>
          </a:avLst>
        </a:prstGeom>
        <a:solidFill>
          <a:srgbClr val="1135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DE8F2-C6EF-4147-BA65-0E9BEAB02E23}">
      <dsp:nvSpPr>
        <dsp:cNvPr id="0" name=""/>
        <dsp:cNvSpPr/>
      </dsp:nvSpPr>
      <dsp:spPr>
        <a:xfrm>
          <a:off x="2534095" y="612380"/>
          <a:ext cx="4065585" cy="4065585"/>
        </a:xfrm>
        <a:prstGeom prst="blockArc">
          <a:avLst>
            <a:gd name="adj1" fmla="val 721"/>
            <a:gd name="adj2" fmla="val 5399993"/>
            <a:gd name="adj3" fmla="val 4644"/>
          </a:avLst>
        </a:prstGeom>
        <a:solidFill>
          <a:srgbClr val="1135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4913F-1F9F-4D49-B790-049869CFC596}">
      <dsp:nvSpPr>
        <dsp:cNvPr id="0" name=""/>
        <dsp:cNvSpPr/>
      </dsp:nvSpPr>
      <dsp:spPr>
        <a:xfrm>
          <a:off x="2534095" y="612800"/>
          <a:ext cx="4065585" cy="4065585"/>
        </a:xfrm>
        <a:prstGeom prst="blockArc">
          <a:avLst>
            <a:gd name="adj1" fmla="val 16199999"/>
            <a:gd name="adj2" fmla="val 21599993"/>
            <a:gd name="adj3" fmla="val 4644"/>
          </a:avLst>
        </a:prstGeom>
        <a:solidFill>
          <a:srgbClr val="1135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EB779-5CCE-4C3D-A532-10D7FBE4A9CB}">
      <dsp:nvSpPr>
        <dsp:cNvPr id="0" name=""/>
        <dsp:cNvSpPr/>
      </dsp:nvSpPr>
      <dsp:spPr>
        <a:xfrm>
          <a:off x="3409377" y="1540263"/>
          <a:ext cx="2315024" cy="221061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17491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small" baseline="0" dirty="0" smtClean="0">
              <a:solidFill>
                <a:srgbClr val="174917"/>
              </a:solidFill>
            </a:rPr>
            <a:t>KPIs Analysis Document</a:t>
          </a:r>
          <a:endParaRPr lang="en-US" sz="2400" b="1" kern="1200" cap="small" baseline="0" dirty="0">
            <a:solidFill>
              <a:srgbClr val="174917"/>
            </a:solidFill>
          </a:endParaRPr>
        </a:p>
      </dsp:txBody>
      <dsp:txXfrm>
        <a:off x="3748404" y="1864000"/>
        <a:ext cx="1636970" cy="1563139"/>
      </dsp:txXfrm>
    </dsp:sp>
    <dsp:sp modelId="{9C00B092-FDC2-48D8-8761-6B5FCF4ACF7D}">
      <dsp:nvSpPr>
        <dsp:cNvPr id="0" name=""/>
        <dsp:cNvSpPr/>
      </dsp:nvSpPr>
      <dsp:spPr>
        <a:xfrm>
          <a:off x="3911275" y="4392"/>
          <a:ext cx="1311225" cy="1311225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17491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4F91"/>
              </a:solidFill>
            </a:rPr>
            <a:t>E</a:t>
          </a:r>
          <a:r>
            <a:rPr lang="en-US" sz="1400" b="1" kern="1200" smtClean="0">
              <a:solidFill>
                <a:srgbClr val="004F91"/>
              </a:solidFill>
            </a:rPr>
            <a:t>++ Project</a:t>
          </a:r>
          <a:endParaRPr lang="en-US" sz="1400" b="1" kern="1200" dirty="0">
            <a:solidFill>
              <a:srgbClr val="004F91"/>
            </a:solidFill>
          </a:endParaRPr>
        </a:p>
      </dsp:txBody>
      <dsp:txXfrm>
        <a:off x="4103299" y="196416"/>
        <a:ext cx="927177" cy="927177"/>
      </dsp:txXfrm>
    </dsp:sp>
    <dsp:sp modelId="{F13F3583-DAA3-4126-AAD9-8A81D8B6D63D}">
      <dsp:nvSpPr>
        <dsp:cNvPr id="0" name=""/>
        <dsp:cNvSpPr/>
      </dsp:nvSpPr>
      <dsp:spPr>
        <a:xfrm>
          <a:off x="5896864" y="1989976"/>
          <a:ext cx="1311225" cy="1311225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17491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4F91"/>
              </a:solidFill>
            </a:rPr>
            <a:t>Experiments</a:t>
          </a:r>
          <a:endParaRPr lang="en-US" sz="1200" b="1" kern="1200" dirty="0">
            <a:solidFill>
              <a:srgbClr val="004F91"/>
            </a:solidFill>
          </a:endParaRPr>
        </a:p>
      </dsp:txBody>
      <dsp:txXfrm>
        <a:off x="6088888" y="2182000"/>
        <a:ext cx="927177" cy="927177"/>
      </dsp:txXfrm>
    </dsp:sp>
    <dsp:sp modelId="{0550ED7E-6578-4C50-872B-EF5FF11C1427}">
      <dsp:nvSpPr>
        <dsp:cNvPr id="0" name=""/>
        <dsp:cNvSpPr/>
      </dsp:nvSpPr>
      <dsp:spPr>
        <a:xfrm>
          <a:off x="3911279" y="3975148"/>
          <a:ext cx="1311225" cy="1311225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17491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4F91"/>
              </a:solidFill>
            </a:rPr>
            <a:t>Moderators</a:t>
          </a:r>
          <a:endParaRPr lang="en-US" sz="1400" b="1" kern="1200" dirty="0">
            <a:solidFill>
              <a:srgbClr val="004F91"/>
            </a:solidFill>
          </a:endParaRPr>
        </a:p>
      </dsp:txBody>
      <dsp:txXfrm>
        <a:off x="4103303" y="4167172"/>
        <a:ext cx="927177" cy="927177"/>
      </dsp:txXfrm>
    </dsp:sp>
    <dsp:sp modelId="{03EFF199-2D5B-426F-8876-D8902F354CB3}">
      <dsp:nvSpPr>
        <dsp:cNvPr id="0" name=""/>
        <dsp:cNvSpPr/>
      </dsp:nvSpPr>
      <dsp:spPr>
        <a:xfrm>
          <a:off x="1925690" y="1989972"/>
          <a:ext cx="1311225" cy="1311225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17491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4F91"/>
              </a:solidFill>
            </a:rPr>
            <a:t>Efficient “reporting”</a:t>
          </a:r>
        </a:p>
      </dsp:txBody>
      <dsp:txXfrm>
        <a:off x="2117714" y="2181996"/>
        <a:ext cx="927177" cy="9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A736E-7755-FD41-89F9-A23197F32B2A}" type="datetimeFigureOut">
              <a:rPr lang="de-DE" smtClean="0"/>
              <a:pPr/>
              <a:t>15.01.2015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55FD1-ED93-3243-8B5F-84CBA914351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654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90FF-D117-634D-B710-ACA13075104D}" type="datetimeFigureOut">
              <a:rPr lang="de-DE" smtClean="0"/>
              <a:pPr/>
              <a:t>15.01.2015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69ABA-9F49-ED4E-A3DD-F2D0758452D2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21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sz="1200" baseline="0" dirty="0" smtClean="0">
                <a:solidFill>
                  <a:srgbClr val="004F91"/>
                </a:solidFill>
                <a:cs typeface="Calibri"/>
              </a:rPr>
              <a:t>Published papers, attended conference</a:t>
            </a:r>
          </a:p>
          <a:p>
            <a:pPr marL="228600" indent="-228600">
              <a:buAutoNum type="arabicPeriod"/>
            </a:pPr>
            <a:r>
              <a:rPr lang="en-US" sz="1200" baseline="0" dirty="0" smtClean="0">
                <a:solidFill>
                  <a:srgbClr val="004F91"/>
                </a:solidFill>
                <a:cs typeface="Calibri"/>
              </a:rPr>
              <a:t>Tangible improvements of technical features (increased sensors precision)</a:t>
            </a:r>
          </a:p>
          <a:p>
            <a:pPr marL="228600" indent="-228600">
              <a:buAutoNum type="arabicPeriod"/>
            </a:pPr>
            <a:r>
              <a:rPr lang="en-US" sz="1200" baseline="0" dirty="0" smtClean="0">
                <a:solidFill>
                  <a:srgbClr val="004F91"/>
                </a:solidFill>
                <a:cs typeface="Calibri"/>
              </a:rPr>
              <a:t>Economic benefit for your organization and for the entire European </a:t>
            </a:r>
            <a:r>
              <a:rPr lang="en-US" sz="1200" baseline="0" smtClean="0">
                <a:solidFill>
                  <a:srgbClr val="004F91"/>
                </a:solidFill>
                <a:cs typeface="Calibri"/>
              </a:rPr>
              <a:t>robotic community</a:t>
            </a:r>
            <a:endParaRPr lang="en-US" sz="1200" dirty="0" smtClean="0">
              <a:solidFill>
                <a:srgbClr val="004F91"/>
              </a:solidFill>
              <a:cs typeface="Calibri"/>
            </a:endParaRPr>
          </a:p>
          <a:p>
            <a:r>
              <a:rPr lang="en-US" sz="1200" dirty="0" smtClean="0">
                <a:solidFill>
                  <a:srgbClr val="004F91"/>
                </a:solidFill>
                <a:cs typeface="Calibri"/>
              </a:rPr>
              <a:t>&gt; Why are technical achievements important?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39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rgbClr val="004F91"/>
                </a:solidFill>
                <a:cs typeface="Calibri"/>
              </a:rPr>
              <a:t>From proposal to a list…to serve…</a:t>
            </a:r>
          </a:p>
          <a:p>
            <a:r>
              <a:rPr lang="en-US" sz="1200" dirty="0" smtClean="0">
                <a:solidFill>
                  <a:srgbClr val="004F91"/>
                </a:solidFill>
                <a:cs typeface="Calibri"/>
              </a:rPr>
              <a:t>DRIVER!!!</a:t>
            </a:r>
          </a:p>
          <a:p>
            <a:r>
              <a:rPr lang="en-US" sz="1200" dirty="0" smtClean="0">
                <a:solidFill>
                  <a:srgbClr val="004F91"/>
                </a:solidFill>
                <a:cs typeface="Calibri"/>
              </a:rPr>
              <a:t>&gt; Development</a:t>
            </a:r>
            <a:r>
              <a:rPr lang="en-US" sz="1200" baseline="0" dirty="0" smtClean="0">
                <a:solidFill>
                  <a:srgbClr val="004F91"/>
                </a:solidFill>
                <a:cs typeface="Calibri"/>
              </a:rPr>
              <a:t> of the indicators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47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effort!</a:t>
            </a:r>
          </a:p>
          <a:p>
            <a:r>
              <a:rPr lang="en-US" dirty="0" smtClean="0"/>
              <a:t>&gt;To whom the</a:t>
            </a:r>
            <a:r>
              <a:rPr lang="en-US" baseline="0" dirty="0" smtClean="0"/>
              <a:t> indicators are relevant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975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sz="1200" baseline="0" noProof="0" dirty="0" smtClean="0">
                <a:solidFill>
                  <a:srgbClr val="004F91"/>
                </a:solidFill>
                <a:cs typeface="Calibri"/>
              </a:rPr>
              <a:t>1. Commitment, Useful internal tool to stay focused on your project plan</a:t>
            </a:r>
          </a:p>
          <a:p>
            <a:pPr marL="228600" indent="-228600">
              <a:buNone/>
            </a:pPr>
            <a:r>
              <a:rPr lang="en-US" sz="1200" baseline="0" noProof="0" dirty="0" smtClean="0">
                <a:solidFill>
                  <a:srgbClr val="004F91"/>
                </a:solidFill>
                <a:cs typeface="Calibri"/>
              </a:rPr>
              <a:t>2. Monitoring process</a:t>
            </a:r>
          </a:p>
          <a:p>
            <a:pPr marL="228600" indent="-228600">
              <a:buNone/>
            </a:pPr>
            <a:r>
              <a:rPr lang="en-US" sz="1200" baseline="0" noProof="0" dirty="0" smtClean="0">
                <a:solidFill>
                  <a:srgbClr val="004F91"/>
                </a:solidFill>
                <a:cs typeface="Calibri"/>
              </a:rPr>
              <a:t>3. </a:t>
            </a:r>
            <a:r>
              <a:rPr lang="en-US" sz="1200" noProof="0" dirty="0" smtClean="0">
                <a:solidFill>
                  <a:srgbClr val="004F91"/>
                </a:solidFill>
                <a:cs typeface="Calibri"/>
              </a:rPr>
              <a:t>Reporting</a:t>
            </a:r>
            <a:r>
              <a:rPr lang="en-US" sz="1200" baseline="0" noProof="0" dirty="0" smtClean="0">
                <a:solidFill>
                  <a:srgbClr val="004F91"/>
                </a:solidFill>
                <a:cs typeface="Calibri"/>
              </a:rPr>
              <a:t> using m</a:t>
            </a:r>
            <a:r>
              <a:rPr lang="en-US" sz="1200" noProof="0" dirty="0" smtClean="0">
                <a:solidFill>
                  <a:srgbClr val="004F91"/>
                </a:solidFill>
                <a:cs typeface="Calibri"/>
              </a:rPr>
              <a:t>ulti-media tools (videos, photos, simulations, …)</a:t>
            </a:r>
          </a:p>
          <a:p>
            <a:pPr marL="228600" indent="-228600">
              <a:buNone/>
            </a:pPr>
            <a:r>
              <a:rPr lang="en-US" sz="1200" noProof="0" dirty="0" smtClean="0">
                <a:solidFill>
                  <a:srgbClr val="004F91"/>
                </a:solidFill>
                <a:cs typeface="Calibri"/>
              </a:rPr>
              <a:t>4. To show</a:t>
            </a:r>
            <a:r>
              <a:rPr lang="en-US" sz="1200" baseline="0" noProof="0" dirty="0" smtClean="0">
                <a:solidFill>
                  <a:srgbClr val="004F91"/>
                </a:solidFill>
                <a:cs typeface="Calibri"/>
              </a:rPr>
              <a:t> how the strategic objectives of the project were accomplished</a:t>
            </a:r>
            <a:endParaRPr lang="en-US" sz="1200" noProof="0" dirty="0" smtClean="0">
              <a:solidFill>
                <a:srgbClr val="004F91"/>
              </a:solidFill>
              <a:cs typeface="Calibri"/>
            </a:endParaRPr>
          </a:p>
          <a:p>
            <a:r>
              <a:rPr lang="en-US" sz="1200" dirty="0" smtClean="0">
                <a:solidFill>
                  <a:srgbClr val="004F91"/>
                </a:solidFill>
                <a:cs typeface="Calibri"/>
              </a:rPr>
              <a:t>&gt; Next</a:t>
            </a:r>
            <a:r>
              <a:rPr lang="en-US" sz="1200" baseline="0" dirty="0" smtClean="0">
                <a:solidFill>
                  <a:srgbClr val="004F91"/>
                </a:solidFill>
                <a:cs typeface="Calibri"/>
              </a:rPr>
              <a:t> steps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911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E++ Team is there to help you during</a:t>
            </a:r>
            <a:r>
              <a:rPr lang="en-US" baseline="0" dirty="0" smtClean="0"/>
              <a:t> the entire process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352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40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12" Type="http://schemas.openxmlformats.org/officeDocument/2006/relationships/image" Target="../media/image11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 userDrawn="1"/>
        </p:nvSpPr>
        <p:spPr>
          <a:xfrm>
            <a:off x="0" y="6088512"/>
            <a:ext cx="9144000" cy="769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Gerade Verbindung 23"/>
          <p:cNvCxnSpPr/>
          <p:nvPr userDrawn="1"/>
        </p:nvCxnSpPr>
        <p:spPr>
          <a:xfrm>
            <a:off x="3509955" y="3711482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27"/>
          <p:cNvCxnSpPr/>
          <p:nvPr userDrawn="1"/>
        </p:nvCxnSpPr>
        <p:spPr>
          <a:xfrm>
            <a:off x="3509955" y="4942897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32"/>
          <p:cNvCxnSpPr/>
          <p:nvPr userDrawn="1"/>
        </p:nvCxnSpPr>
        <p:spPr>
          <a:xfrm>
            <a:off x="3509955" y="2768374"/>
            <a:ext cx="5634045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 userDrawn="1"/>
        </p:nvSpPr>
        <p:spPr>
          <a:xfrm>
            <a:off x="993868" y="2034743"/>
            <a:ext cx="717850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European Clearing House </a:t>
            </a:r>
            <a:r>
              <a:rPr lang="de-DE" sz="2000" dirty="0" err="1" smtClean="0">
                <a:solidFill>
                  <a:srgbClr val="004F91"/>
                </a:solidFill>
                <a:cs typeface="Calibri"/>
              </a:rPr>
              <a:t>for</a:t>
            </a:r>
            <a:r>
              <a:rPr lang="de-DE" sz="2000" dirty="0" smtClean="0">
                <a:solidFill>
                  <a:srgbClr val="004F91"/>
                </a:solidFill>
                <a:cs typeface="Calibri"/>
              </a:rPr>
              <a:t> Open </a:t>
            </a:r>
            <a:r>
              <a:rPr lang="de-DE" sz="2000" dirty="0" err="1" smtClean="0">
                <a:solidFill>
                  <a:srgbClr val="004F91"/>
                </a:solidFill>
                <a:cs typeface="Calibri"/>
              </a:rPr>
              <a:t>Robotics</a:t>
            </a:r>
            <a:r>
              <a:rPr lang="de-DE" sz="2000" smtClean="0">
                <a:solidFill>
                  <a:srgbClr val="004F91"/>
                </a:solidFill>
                <a:cs typeface="Calibri"/>
              </a:rPr>
              <a:t> Development </a:t>
            </a:r>
            <a:r>
              <a:rPr lang="de-DE" sz="2000" dirty="0" smtClean="0">
                <a:solidFill>
                  <a:srgbClr val="004F91"/>
                </a:solidFill>
                <a:cs typeface="Calibri"/>
              </a:rPr>
              <a:t>Plus Plus</a:t>
            </a:r>
          </a:p>
        </p:txBody>
      </p:sp>
      <p:pic>
        <p:nvPicPr>
          <p:cNvPr id="18" name="Bild 19" descr="Final_ECHORD++_Logo_4c Kopie Kopie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687" y="261704"/>
            <a:ext cx="5394254" cy="1633285"/>
          </a:xfrm>
          <a:prstGeom prst="rect">
            <a:avLst/>
          </a:prstGeom>
        </p:spPr>
      </p:pic>
      <p:cxnSp>
        <p:nvCxnSpPr>
          <p:cNvPr id="27" name="Gerade Verbindung 22"/>
          <p:cNvCxnSpPr/>
          <p:nvPr userDrawn="1"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Bild 21" descr="Echord Signe grau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63334" y="2634037"/>
            <a:ext cx="2786022" cy="31816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" y="6195600"/>
            <a:ext cx="915742" cy="482400"/>
          </a:xfrm>
          <a:prstGeom prst="rect">
            <a:avLst/>
          </a:prstGeom>
        </p:spPr>
      </p:pic>
      <p:pic>
        <p:nvPicPr>
          <p:cNvPr id="30" name="Bild 14" descr="upc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695" y="6172298"/>
            <a:ext cx="1374723" cy="577384"/>
          </a:xfrm>
          <a:prstGeom prst="rect">
            <a:avLst/>
          </a:prstGeom>
          <a:ln>
            <a:noFill/>
          </a:ln>
        </p:spPr>
      </p:pic>
      <p:pic>
        <p:nvPicPr>
          <p:cNvPr id="31" name="Bild 9" descr="EU_Flag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2743" y="6186274"/>
            <a:ext cx="786569" cy="534211"/>
          </a:xfrm>
          <a:prstGeom prst="rect">
            <a:avLst/>
          </a:prstGeom>
          <a:ln>
            <a:noFill/>
          </a:ln>
        </p:spPr>
      </p:pic>
      <p:pic>
        <p:nvPicPr>
          <p:cNvPr id="32" name="Bild 10" descr="BRL_Logo.gif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4814" y="6171208"/>
            <a:ext cx="1527125" cy="579565"/>
          </a:xfrm>
          <a:prstGeom prst="rect">
            <a:avLst/>
          </a:prstGeom>
          <a:ln>
            <a:noFill/>
          </a:ln>
        </p:spPr>
      </p:pic>
      <p:pic>
        <p:nvPicPr>
          <p:cNvPr id="33" name="Bild 11" descr="FP7-gen-CMYK.eps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474" y="6174312"/>
            <a:ext cx="707759" cy="577383"/>
          </a:xfrm>
          <a:prstGeom prst="rect">
            <a:avLst/>
          </a:prstGeom>
          <a:ln>
            <a:noFill/>
          </a:ln>
        </p:spPr>
      </p:pic>
      <p:pic>
        <p:nvPicPr>
          <p:cNvPr id="34" name="Bild 12" descr="CEA_logo_quadri-sur-fond-rouge.jp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935" y="6183908"/>
            <a:ext cx="654903" cy="534211"/>
          </a:xfrm>
          <a:prstGeom prst="rect">
            <a:avLst/>
          </a:prstGeom>
          <a:ln>
            <a:noFill/>
          </a:ln>
        </p:spPr>
      </p:pic>
      <p:pic>
        <p:nvPicPr>
          <p:cNvPr id="35" name="Bild 15" descr="sssa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804" y="6148640"/>
            <a:ext cx="644537" cy="638991"/>
          </a:xfrm>
          <a:prstGeom prst="rect">
            <a:avLst/>
          </a:prstGeom>
          <a:ln>
            <a:noFill/>
          </a:ln>
        </p:spPr>
      </p:pic>
      <p:pic>
        <p:nvPicPr>
          <p:cNvPr id="36" name="Bild 16" descr="Logo_BOR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1096" y="6143506"/>
            <a:ext cx="1064047" cy="6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3150" y="6276684"/>
            <a:ext cx="1647324" cy="3294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39" descr="Echord Signe grau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71" t="3831" b="44435"/>
          <a:stretch>
            <a:fillRect/>
          </a:stretch>
        </p:blipFill>
        <p:spPr>
          <a:xfrm>
            <a:off x="1" y="0"/>
            <a:ext cx="7858273" cy="6864915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>
            <a:off x="457200" y="1055897"/>
            <a:ext cx="86868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  <p:sp>
        <p:nvSpPr>
          <p:cNvPr id="8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0" y="6499225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Date // Speaker</a:t>
            </a:r>
            <a:endParaRPr lang="de-DE" dirty="0">
              <a:solidFill>
                <a:srgbClr val="004F9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>
            <a:off x="457200" y="1055897"/>
            <a:ext cx="86868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  <p:sp>
        <p:nvSpPr>
          <p:cNvPr id="8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0" y="6499225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Date // Speaker</a:t>
            </a:r>
            <a:endParaRPr lang="de-DE" dirty="0">
              <a:solidFill>
                <a:srgbClr val="004F9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496" b="40718"/>
          <a:stretch/>
        </p:blipFill>
        <p:spPr>
          <a:xfrm>
            <a:off x="3736119" y="2161893"/>
            <a:ext cx="4958994" cy="4696106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 flipV="1">
            <a:off x="3736119" y="1057485"/>
            <a:ext cx="5407881" cy="8137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4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496" b="40718"/>
          <a:stretch/>
        </p:blipFill>
        <p:spPr>
          <a:xfrm>
            <a:off x="3736119" y="2161893"/>
            <a:ext cx="4958994" cy="4696106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 flipV="1">
            <a:off x="3736119" y="1451185"/>
            <a:ext cx="5407881" cy="8137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4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20187-A050-944F-BF94-EA269FD9361B}" type="datetimeFigureOut">
              <a:rPr lang="de-DE" smtClean="0"/>
              <a:pPr/>
              <a:t>15.01.2015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94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0000"/>
              </a:lnSpc>
            </a:pPr>
            <a:endParaRPr lang="de-DE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tiff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/>
          <p:cNvSpPr txBox="1"/>
          <p:nvPr/>
        </p:nvSpPr>
        <p:spPr>
          <a:xfrm>
            <a:off x="993868" y="2034743"/>
            <a:ext cx="717850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European Clearing House for Open Robotics Development Plus </a:t>
            </a:r>
            <a:r>
              <a:rPr lang="en-US" sz="2000" dirty="0" err="1" smtClean="0">
                <a:solidFill>
                  <a:srgbClr val="004F91"/>
                </a:solidFill>
                <a:cs typeface="Calibri"/>
              </a:rPr>
              <a:t>Plus</a:t>
            </a:r>
            <a:endParaRPr lang="en-US" sz="2000" dirty="0" smtClean="0">
              <a:solidFill>
                <a:srgbClr val="004F91"/>
              </a:solidFill>
              <a:cs typeface="Calibri"/>
            </a:endParaRPr>
          </a:p>
        </p:txBody>
      </p:sp>
      <p:pic>
        <p:nvPicPr>
          <p:cNvPr id="20" name="Bild 19" descr="Final_ECHORD++_Logo_4c Kopie Kopie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687" y="261704"/>
            <a:ext cx="5394254" cy="1633285"/>
          </a:xfrm>
          <a:prstGeom prst="rect">
            <a:avLst/>
          </a:prstGeom>
        </p:spPr>
      </p:pic>
      <p:cxnSp>
        <p:nvCxnSpPr>
          <p:cNvPr id="23" name="Gerade Verbindung 22"/>
          <p:cNvCxnSpPr/>
          <p:nvPr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509955" y="3711482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509955" y="4942897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3509955" y="2768374"/>
            <a:ext cx="5634045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Untertitel 2"/>
          <p:cNvSpPr txBox="1">
            <a:spLocks/>
          </p:cNvSpPr>
          <p:nvPr/>
        </p:nvSpPr>
        <p:spPr>
          <a:xfrm>
            <a:off x="3509953" y="2921896"/>
            <a:ext cx="5370277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 smtClean="0">
                <a:solidFill>
                  <a:srgbClr val="194F19"/>
                </a:solidFill>
              </a:rPr>
              <a:t>Overview of Key Performance Indicators – A joint effort</a:t>
            </a:r>
          </a:p>
        </p:txBody>
      </p:sp>
      <p:sp>
        <p:nvSpPr>
          <p:cNvPr id="26" name="Untertitel 2"/>
          <p:cNvSpPr txBox="1">
            <a:spLocks/>
          </p:cNvSpPr>
          <p:nvPr/>
        </p:nvSpPr>
        <p:spPr>
          <a:xfrm>
            <a:off x="3509050" y="3871632"/>
            <a:ext cx="5370277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dirty="0" smtClean="0"/>
              <a:t>Federica Pepponi</a:t>
            </a:r>
            <a:endParaRPr lang="de-DE" dirty="0"/>
          </a:p>
        </p:txBody>
      </p:sp>
      <p:sp>
        <p:nvSpPr>
          <p:cNvPr id="27" name="Untertitel 2"/>
          <p:cNvSpPr txBox="1">
            <a:spLocks/>
          </p:cNvSpPr>
          <p:nvPr/>
        </p:nvSpPr>
        <p:spPr>
          <a:xfrm>
            <a:off x="3514707" y="5125809"/>
            <a:ext cx="5370277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b="0" dirty="0" smtClean="0"/>
              <a:t>CEA Saclay – </a:t>
            </a:r>
            <a:r>
              <a:rPr lang="en-US" b="0" dirty="0" smtClean="0"/>
              <a:t>January</a:t>
            </a:r>
            <a:r>
              <a:rPr lang="de-DE" b="0" dirty="0" smtClean="0"/>
              <a:t> 15</a:t>
            </a:r>
            <a:r>
              <a:rPr lang="de-DE" b="0" baseline="30000" dirty="0" smtClean="0"/>
              <a:t>th</a:t>
            </a:r>
            <a:r>
              <a:rPr lang="de-DE" b="0" dirty="0" smtClean="0"/>
              <a:t>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kpi-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896" y="1466843"/>
            <a:ext cx="3760664" cy="4541179"/>
          </a:xfrm>
          <a:prstGeom prst="rect">
            <a:avLst/>
          </a:prstGeom>
          <a:ln w="3810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9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004F91"/>
                </a:solidFill>
                <a:latin typeface="Calibri"/>
                <a:cs typeface="Calibri"/>
              </a:rPr>
              <a:t>KPIs: indicators  for tracking performance</a:t>
            </a:r>
          </a:p>
        </p:txBody>
      </p:sp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0E3-8C52-7048-AF52-C07F611E87E7}" type="slidenum">
              <a:rPr lang="de-DE" smtClean="0">
                <a:solidFill>
                  <a:srgbClr val="004F91"/>
                </a:solidFill>
                <a:latin typeface="Calibri"/>
                <a:cs typeface="Calibri"/>
              </a:rPr>
              <a:pPr/>
              <a:t>2</a:t>
            </a:fld>
            <a:endParaRPr lang="de-DE" dirty="0">
              <a:solidFill>
                <a:srgbClr val="004F91"/>
              </a:solidFill>
              <a:latin typeface="Calibri"/>
              <a:cs typeface="Calibri"/>
            </a:endParaRPr>
          </a:p>
        </p:txBody>
      </p:sp>
      <p:sp>
        <p:nvSpPr>
          <p:cNvPr id="30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0" y="6499225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15.01.2015// Federica Pepponi</a:t>
            </a:r>
            <a:endParaRPr lang="de-DE" dirty="0">
              <a:solidFill>
                <a:srgbClr val="004F91"/>
              </a:solidFill>
            </a:endParaRPr>
          </a:p>
        </p:txBody>
      </p:sp>
      <p:sp>
        <p:nvSpPr>
          <p:cNvPr id="8" name="Textfeld 12"/>
          <p:cNvSpPr txBox="1"/>
          <p:nvPr/>
        </p:nvSpPr>
        <p:spPr>
          <a:xfrm>
            <a:off x="498863" y="1390643"/>
            <a:ext cx="4073137" cy="47859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rgbClr val="194F19"/>
                </a:solidFill>
                <a:cs typeface="Calibri"/>
              </a:rPr>
              <a:t>Key Performance Indicators (KPIs) </a:t>
            </a:r>
            <a:r>
              <a:rPr lang="en-US" sz="2000" dirty="0" smtClean="0">
                <a:solidFill>
                  <a:srgbClr val="004F91"/>
                </a:solidFill>
                <a:cs typeface="Calibri"/>
              </a:rPr>
              <a:t>should describe the </a:t>
            </a:r>
            <a:r>
              <a:rPr lang="en-US" sz="2000" b="1" dirty="0" smtClean="0">
                <a:solidFill>
                  <a:srgbClr val="004F91"/>
                </a:solidFill>
                <a:cs typeface="Calibri"/>
              </a:rPr>
              <a:t>progress achieved</a:t>
            </a:r>
            <a:r>
              <a:rPr lang="en-US" sz="2000" dirty="0" smtClean="0">
                <a:solidFill>
                  <a:srgbClr val="004F91"/>
                </a:solidFill>
                <a:cs typeface="Calibri"/>
              </a:rPr>
              <a:t> by your experiment in terms of: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Scientific Impact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Technological  Impact</a:t>
            </a:r>
          </a:p>
          <a:p>
            <a:pPr indent="355600">
              <a:lnSpc>
                <a:spcPct val="90000"/>
              </a:lnSpc>
              <a:spcAft>
                <a:spcPts val="18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Economic impact</a:t>
            </a:r>
            <a:endParaRPr lang="en-US" sz="2000" dirty="0" smtClean="0">
              <a:solidFill>
                <a:srgbClr val="004F91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 The </a:t>
            </a:r>
            <a:r>
              <a:rPr lang="en-US" sz="2000" b="1" dirty="0" smtClean="0">
                <a:solidFill>
                  <a:srgbClr val="004F91"/>
                </a:solidFill>
                <a:cs typeface="Calibri"/>
              </a:rPr>
              <a:t>impact </a:t>
            </a:r>
            <a:r>
              <a:rPr lang="en-US" sz="2000" dirty="0" smtClean="0">
                <a:solidFill>
                  <a:srgbClr val="004F91"/>
                </a:solidFill>
                <a:cs typeface="Calibri"/>
              </a:rPr>
              <a:t>should be: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realistic, 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transparent ,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cap="small" dirty="0" smtClean="0">
                <a:solidFill>
                  <a:srgbClr val="004F91"/>
                </a:solidFill>
                <a:cs typeface="Calibri"/>
              </a:rPr>
              <a:t>measurable.</a:t>
            </a:r>
            <a:endParaRPr lang="en-US" sz="2000" cap="small" dirty="0">
              <a:solidFill>
                <a:srgbClr val="004F9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56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Diagramma 24"/>
          <p:cNvGraphicFramePr/>
          <p:nvPr/>
        </p:nvGraphicFramePr>
        <p:xfrm>
          <a:off x="217681" y="406400"/>
          <a:ext cx="8342119" cy="4829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0E3-8C52-7048-AF52-C07F611E87E7}" type="slidenum">
              <a:rPr lang="de-DE" smtClean="0">
                <a:solidFill>
                  <a:srgbClr val="004F91"/>
                </a:solidFill>
                <a:latin typeface="Calibri"/>
                <a:cs typeface="Calibri"/>
              </a:rPr>
              <a:pPr/>
              <a:t>3</a:t>
            </a:fld>
            <a:endParaRPr lang="de-DE" dirty="0">
              <a:solidFill>
                <a:srgbClr val="004F91"/>
              </a:solidFill>
              <a:latin typeface="Calibri"/>
              <a:cs typeface="Calibri"/>
            </a:endParaRPr>
          </a:p>
        </p:txBody>
      </p:sp>
      <p:sp>
        <p:nvSpPr>
          <p:cNvPr id="30" name="Datumsplatzhalter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15.01.2015// Federica Pepponi</a:t>
            </a:r>
            <a:endParaRPr lang="de-DE" dirty="0">
              <a:solidFill>
                <a:srgbClr val="004F91"/>
              </a:solidFill>
            </a:endParaRPr>
          </a:p>
        </p:txBody>
      </p:sp>
      <p:sp>
        <p:nvSpPr>
          <p:cNvPr id="16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004F91"/>
                </a:solidFill>
                <a:latin typeface="Calibri"/>
                <a:cs typeface="Calibri"/>
              </a:rPr>
              <a:t>Focus on technical achievements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6426200" y="1498600"/>
            <a:ext cx="175216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en-US" sz="2800" b="1" cap="small" dirty="0" smtClean="0">
                <a:solidFill>
                  <a:srgbClr val="194F19"/>
                </a:solidFill>
              </a:rPr>
              <a:t>Tangible Economic Impact</a:t>
            </a:r>
            <a:endParaRPr lang="en-US" sz="2800" dirty="0" smtClean="0">
              <a:solidFill>
                <a:srgbClr val="194F19"/>
              </a:solidFill>
            </a:endParaRPr>
          </a:p>
        </p:txBody>
      </p:sp>
      <p:sp>
        <p:nvSpPr>
          <p:cNvPr id="27" name="Textfeld 12"/>
          <p:cNvSpPr txBox="1"/>
          <p:nvPr/>
        </p:nvSpPr>
        <p:spPr>
          <a:xfrm>
            <a:off x="660401" y="5086350"/>
            <a:ext cx="8102160" cy="13973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b="1" u="sng" dirty="0" smtClean="0">
                <a:solidFill>
                  <a:srgbClr val="194F19"/>
                </a:solidFill>
                <a:cs typeface="Calibri"/>
              </a:rPr>
              <a:t>Technological progress is key to creating impact</a:t>
            </a:r>
          </a:p>
          <a:p>
            <a:pPr algn="r">
              <a:lnSpc>
                <a:spcPct val="9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4F91"/>
                </a:solidFill>
                <a:cs typeface="Calibri"/>
              </a:rPr>
              <a:t>A lot of effort will be dedicated to track technological progress</a:t>
            </a:r>
          </a:p>
          <a:p>
            <a:pPr marL="342900" indent="-342900" algn="r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4F91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0E3-8C52-7048-AF52-C07F611E87E7}" type="slidenum">
              <a:rPr lang="de-DE" smtClean="0">
                <a:solidFill>
                  <a:srgbClr val="004F91"/>
                </a:solidFill>
                <a:latin typeface="Calibri"/>
                <a:cs typeface="Calibri"/>
              </a:rPr>
              <a:pPr/>
              <a:t>4</a:t>
            </a:fld>
            <a:endParaRPr lang="de-DE" dirty="0">
              <a:solidFill>
                <a:srgbClr val="004F91"/>
              </a:solidFill>
              <a:latin typeface="Calibri"/>
              <a:cs typeface="Calibri"/>
            </a:endParaRPr>
          </a:p>
        </p:txBody>
      </p:sp>
      <p:sp>
        <p:nvSpPr>
          <p:cNvPr id="13" name="Datumsplatzhalter 4"/>
          <p:cNvSpPr txBox="1">
            <a:spLocks/>
          </p:cNvSpPr>
          <p:nvPr/>
        </p:nvSpPr>
        <p:spPr>
          <a:xfrm>
            <a:off x="0" y="64992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>
                <a:solidFill>
                  <a:srgbClr val="004F91"/>
                </a:solidFill>
              </a:rPr>
              <a:t>Date // Speaker</a:t>
            </a:r>
            <a:endParaRPr lang="de-DE" dirty="0">
              <a:solidFill>
                <a:srgbClr val="004F9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012163" y="566160"/>
            <a:ext cx="4750397" cy="8679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004F91"/>
                </a:solidFill>
                <a:cs typeface="Calibri"/>
              </a:rPr>
              <a:t>How to develop a strong set of indicators</a:t>
            </a:r>
          </a:p>
        </p:txBody>
      </p:sp>
      <p:pic>
        <p:nvPicPr>
          <p:cNvPr id="9" name="Bild 9" descr="JAMES_DSC0109_Print_Quadrat.jpg"/>
          <p:cNvPicPr>
            <a:picLocks noChangeAspect="1"/>
          </p:cNvPicPr>
          <p:nvPr/>
        </p:nvPicPr>
        <p:blipFill>
          <a:blip r:embed="rId3">
            <a:lum/>
          </a:blip>
          <a:srcRect l="10209" r="35840" b="1521"/>
          <a:stretch>
            <a:fillRect/>
          </a:stretch>
        </p:blipFill>
        <p:spPr>
          <a:xfrm>
            <a:off x="0" y="-1"/>
            <a:ext cx="3760664" cy="6864916"/>
          </a:xfrm>
          <a:prstGeom prst="rect">
            <a:avLst/>
          </a:prstGeom>
        </p:spPr>
      </p:pic>
      <p:pic>
        <p:nvPicPr>
          <p:cNvPr id="10" name="Immagine 9" descr="coopera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3760664" cy="6858000"/>
          </a:xfrm>
          <a:prstGeom prst="rect">
            <a:avLst/>
          </a:prstGeom>
        </p:spPr>
      </p:pic>
      <p:sp>
        <p:nvSpPr>
          <p:cNvPr id="15" name="Textfeld 12"/>
          <p:cNvSpPr txBox="1"/>
          <p:nvPr/>
        </p:nvSpPr>
        <p:spPr>
          <a:xfrm>
            <a:off x="4229100" y="1955800"/>
            <a:ext cx="4672304" cy="47028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</a:pPr>
            <a:r>
              <a:rPr lang="en-US" sz="2400" b="1" cap="small" dirty="0" smtClean="0">
                <a:solidFill>
                  <a:srgbClr val="194F19"/>
                </a:solidFill>
                <a:cs typeface="Calibri"/>
              </a:rPr>
              <a:t>A cooperative process:</a:t>
            </a:r>
            <a:endParaRPr lang="en-US" sz="2400" cap="small" dirty="0" smtClean="0">
              <a:solidFill>
                <a:srgbClr val="194F19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Set of indicators proposed by the applicants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Accurate  proposal and work plan analysis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Innovative aspects  detected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Progress and means of verification defined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Discussion of results during negotiation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4F91"/>
                </a:solidFill>
                <a:cs typeface="Calibri"/>
              </a:rPr>
              <a:t>Set up of the KPIs Analysis Document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endParaRPr lang="en-US" sz="2000" dirty="0" smtClean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endParaRPr lang="en-US" sz="2000" dirty="0">
              <a:solidFill>
                <a:srgbClr val="004F91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0E3-8C52-7048-AF52-C07F611E87E7}" type="slidenum">
              <a:rPr lang="de-DE" smtClean="0">
                <a:solidFill>
                  <a:srgbClr val="004F91"/>
                </a:solidFill>
                <a:latin typeface="Calibri"/>
                <a:cs typeface="Calibri"/>
              </a:rPr>
              <a:pPr/>
              <a:t>5</a:t>
            </a:fld>
            <a:endParaRPr lang="de-DE" dirty="0">
              <a:solidFill>
                <a:srgbClr val="004F91"/>
              </a:solidFill>
              <a:latin typeface="Calibri"/>
              <a:cs typeface="Calibri"/>
            </a:endParaRPr>
          </a:p>
        </p:txBody>
      </p:sp>
      <p:sp>
        <p:nvSpPr>
          <p:cNvPr id="30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0" y="6499225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15.01.2015// Federica Pepponi</a:t>
            </a:r>
            <a:endParaRPr lang="de-DE" dirty="0">
              <a:solidFill>
                <a:srgbClr val="004F91"/>
              </a:solidFill>
            </a:endParaRPr>
          </a:p>
        </p:txBody>
      </p:sp>
      <p:sp>
        <p:nvSpPr>
          <p:cNvPr id="16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004F91"/>
                </a:solidFill>
                <a:latin typeface="Calibri"/>
                <a:cs typeface="Calibri"/>
              </a:rPr>
              <a:t>Why indicators are so useful?</a:t>
            </a:r>
          </a:p>
        </p:txBody>
      </p:sp>
      <p:graphicFrame>
        <p:nvGraphicFramePr>
          <p:cNvPr id="8" name="Diagramma 7"/>
          <p:cNvGraphicFramePr/>
          <p:nvPr/>
        </p:nvGraphicFramePr>
        <p:xfrm>
          <a:off x="-88900" y="1400175"/>
          <a:ext cx="9232900" cy="5286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004F91"/>
                </a:solidFill>
                <a:latin typeface="Calibri"/>
                <a:cs typeface="Calibri"/>
              </a:rPr>
              <a:t>Working together to pursue the same goals</a:t>
            </a:r>
          </a:p>
        </p:txBody>
      </p:sp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0E3-8C52-7048-AF52-C07F611E87E7}" type="slidenum">
              <a:rPr lang="de-DE" smtClean="0">
                <a:solidFill>
                  <a:srgbClr val="004F91"/>
                </a:solidFill>
                <a:latin typeface="Calibri"/>
                <a:cs typeface="Calibri"/>
              </a:rPr>
              <a:pPr/>
              <a:t>6</a:t>
            </a:fld>
            <a:endParaRPr lang="de-DE" dirty="0">
              <a:solidFill>
                <a:srgbClr val="004F91"/>
              </a:solidFill>
              <a:latin typeface="Calibri"/>
              <a:cs typeface="Calibri"/>
            </a:endParaRPr>
          </a:p>
        </p:txBody>
      </p:sp>
      <p:sp>
        <p:nvSpPr>
          <p:cNvPr id="30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0" y="6499225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004F91"/>
                </a:solidFill>
              </a:rPr>
              <a:t>15.01.2015// Federica Pepponi</a:t>
            </a:r>
            <a:endParaRPr lang="de-DE" dirty="0">
              <a:solidFill>
                <a:srgbClr val="004F91"/>
              </a:solidFill>
            </a:endParaRPr>
          </a:p>
        </p:txBody>
      </p:sp>
      <p:sp>
        <p:nvSpPr>
          <p:cNvPr id="8" name="Textfeld 12"/>
          <p:cNvSpPr txBox="1"/>
          <p:nvPr/>
        </p:nvSpPr>
        <p:spPr>
          <a:xfrm>
            <a:off x="498863" y="1390643"/>
            <a:ext cx="8263697" cy="5213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srgbClr val="194F19"/>
                </a:solidFill>
                <a:cs typeface="Calibri"/>
              </a:rPr>
              <a:t>Your technical achievements are key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srgbClr val="194F19"/>
                </a:solidFill>
                <a:cs typeface="Calibri"/>
              </a:rPr>
              <a:t>for  ECHORD++  to be successful</a:t>
            </a:r>
          </a:p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4F91"/>
                </a:solidFill>
                <a:cs typeface="Calibri"/>
              </a:rPr>
              <a:t>Next steps: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400" dirty="0" smtClean="0">
                <a:solidFill>
                  <a:srgbClr val="004F91"/>
                </a:solidFill>
                <a:cs typeface="Calibri"/>
              </a:rPr>
              <a:t>Some documents still need revision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400" dirty="0" smtClean="0">
                <a:solidFill>
                  <a:srgbClr val="004F91"/>
                </a:solidFill>
                <a:cs typeface="Calibri"/>
              </a:rPr>
              <a:t>Use KPIs Analysis as a background document</a:t>
            </a:r>
          </a:p>
          <a:p>
            <a:pPr marL="355600" indent="-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400" dirty="0" smtClean="0">
                <a:solidFill>
                  <a:srgbClr val="004F91"/>
                </a:solidFill>
                <a:cs typeface="Calibri"/>
              </a:rPr>
              <a:t>Document should cover the entire scientific story , deviations included</a:t>
            </a:r>
          </a:p>
          <a:p>
            <a:pPr marL="355600" indent="-355600">
              <a:spcAft>
                <a:spcPts val="1200"/>
              </a:spcAft>
              <a:buClr>
                <a:srgbClr val="174917"/>
              </a:buClr>
              <a:buFont typeface="Wingdings" pitchFamily="2" charset="2"/>
              <a:buChar char="§"/>
              <a:tabLst>
                <a:tab pos="266700" algn="l"/>
              </a:tabLst>
            </a:pPr>
            <a:r>
              <a:rPr lang="en-US" sz="2800" b="1" dirty="0" smtClean="0">
                <a:solidFill>
                  <a:srgbClr val="004F91"/>
                </a:solidFill>
                <a:cs typeface="Calibri"/>
              </a:rPr>
              <a:t>Show  your commitment and </a:t>
            </a:r>
            <a:r>
              <a:rPr lang="en-US" sz="2800" b="1" cap="small" dirty="0" smtClean="0">
                <a:solidFill>
                  <a:srgbClr val="174917"/>
                </a:solidFill>
                <a:cs typeface="Calibri"/>
              </a:rPr>
              <a:t>share</a:t>
            </a:r>
            <a:r>
              <a:rPr lang="en-US" sz="2800" b="1" dirty="0" smtClean="0">
                <a:solidFill>
                  <a:srgbClr val="004F91"/>
                </a:solidFill>
                <a:cs typeface="Calibri"/>
              </a:rPr>
              <a:t> </a:t>
            </a:r>
          </a:p>
          <a:p>
            <a:pPr marL="355600">
              <a:spcAft>
                <a:spcPts val="1200"/>
              </a:spcAft>
              <a:buClr>
                <a:srgbClr val="174917"/>
              </a:buClr>
              <a:tabLst>
                <a:tab pos="266700" algn="l"/>
              </a:tabLst>
            </a:pPr>
            <a:r>
              <a:rPr lang="en-US" sz="2800" b="1" dirty="0" smtClean="0">
                <a:solidFill>
                  <a:srgbClr val="004F91"/>
                </a:solidFill>
                <a:cs typeface="Calibri"/>
              </a:rPr>
              <a:t>your technical progress with us!</a:t>
            </a:r>
          </a:p>
          <a:p>
            <a:pPr indent="35560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</a:tabLst>
            </a:pPr>
            <a:endParaRPr lang="en-US" sz="2400" dirty="0">
              <a:solidFill>
                <a:srgbClr val="004F9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56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086924"/>
            <a:ext cx="9144000" cy="771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feld 15"/>
          <p:cNvSpPr txBox="1"/>
          <p:nvPr/>
        </p:nvSpPr>
        <p:spPr>
          <a:xfrm>
            <a:off x="2304661" y="3071330"/>
            <a:ext cx="6596743" cy="15635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i="1" smtClean="0">
                <a:solidFill>
                  <a:srgbClr val="004F91"/>
                </a:solidFill>
                <a:cs typeface="Calibri"/>
              </a:rPr>
              <a:t>Thank you for the attention!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2800" i="1" smtClean="0">
              <a:solidFill>
                <a:srgbClr val="004F91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2800" i="1">
              <a:solidFill>
                <a:srgbClr val="004F91"/>
              </a:solidFill>
              <a:cs typeface="Calibri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33625" y="5670413"/>
            <a:ext cx="8774339" cy="2923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300" dirty="0" smtClean="0">
                <a:solidFill>
                  <a:srgbClr val="004F91"/>
                </a:solidFill>
              </a:rPr>
              <a:t>The ECHORD Plus </a:t>
            </a:r>
            <a:r>
              <a:rPr lang="en-US" sz="1300" dirty="0" err="1" smtClean="0">
                <a:solidFill>
                  <a:srgbClr val="004F91"/>
                </a:solidFill>
              </a:rPr>
              <a:t>Plus</a:t>
            </a:r>
            <a:r>
              <a:rPr lang="en-US" sz="1300" dirty="0" smtClean="0">
                <a:solidFill>
                  <a:srgbClr val="004F91"/>
                </a:solidFill>
              </a:rPr>
              <a:t> Consortium acknowledges support by the European Commission under FP7 contract 601116.</a:t>
            </a:r>
            <a:endParaRPr lang="de-DE" sz="1300" dirty="0">
              <a:solidFill>
                <a:srgbClr val="004F91"/>
              </a:solidFill>
            </a:endParaRPr>
          </a:p>
        </p:txBody>
      </p:sp>
      <p:cxnSp>
        <p:nvCxnSpPr>
          <p:cNvPr id="17" name="Gerade Verbindung 51"/>
          <p:cNvCxnSpPr/>
          <p:nvPr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" y="6195600"/>
            <a:ext cx="915742" cy="482400"/>
          </a:xfrm>
          <a:prstGeom prst="rect">
            <a:avLst/>
          </a:prstGeom>
        </p:spPr>
      </p:pic>
      <p:pic>
        <p:nvPicPr>
          <p:cNvPr id="27" name="Bild 14" descr="upc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695" y="6172298"/>
            <a:ext cx="1374723" cy="577384"/>
          </a:xfrm>
          <a:prstGeom prst="rect">
            <a:avLst/>
          </a:prstGeom>
          <a:ln>
            <a:noFill/>
          </a:ln>
        </p:spPr>
      </p:pic>
      <p:pic>
        <p:nvPicPr>
          <p:cNvPr id="28" name="Bild 9" descr="EU_Flag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2743" y="6186274"/>
            <a:ext cx="786569" cy="534211"/>
          </a:xfrm>
          <a:prstGeom prst="rect">
            <a:avLst/>
          </a:prstGeom>
          <a:ln>
            <a:noFill/>
          </a:ln>
        </p:spPr>
      </p:pic>
      <p:pic>
        <p:nvPicPr>
          <p:cNvPr id="29" name="Bild 10" descr="BRL_Logo.g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4814" y="6171208"/>
            <a:ext cx="1527125" cy="579565"/>
          </a:xfrm>
          <a:prstGeom prst="rect">
            <a:avLst/>
          </a:prstGeom>
          <a:ln>
            <a:noFill/>
          </a:ln>
        </p:spPr>
      </p:pic>
      <p:pic>
        <p:nvPicPr>
          <p:cNvPr id="30" name="Bild 11" descr="FP7-gen-CMYK.ep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474" y="6174312"/>
            <a:ext cx="707759" cy="577383"/>
          </a:xfrm>
          <a:prstGeom prst="rect">
            <a:avLst/>
          </a:prstGeom>
          <a:ln>
            <a:noFill/>
          </a:ln>
        </p:spPr>
      </p:pic>
      <p:pic>
        <p:nvPicPr>
          <p:cNvPr id="31" name="Bild 12" descr="CEA_logo_quadri-sur-fond-rouge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935" y="6183908"/>
            <a:ext cx="654903" cy="534211"/>
          </a:xfrm>
          <a:prstGeom prst="rect">
            <a:avLst/>
          </a:prstGeom>
          <a:ln>
            <a:noFill/>
          </a:ln>
        </p:spPr>
      </p:pic>
      <p:pic>
        <p:nvPicPr>
          <p:cNvPr id="32" name="Bild 15" descr="sssa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804" y="6148640"/>
            <a:ext cx="644537" cy="638991"/>
          </a:xfrm>
          <a:prstGeom prst="rect">
            <a:avLst/>
          </a:prstGeom>
          <a:ln>
            <a:noFill/>
          </a:ln>
        </p:spPr>
      </p:pic>
      <p:pic>
        <p:nvPicPr>
          <p:cNvPr id="33" name="Bild 16" descr="Logo_BOR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1096" y="6143506"/>
            <a:ext cx="1064047" cy="6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3150" y="6276684"/>
            <a:ext cx="1647324" cy="32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385</Words>
  <Application>Microsoft Office PowerPoint</Application>
  <PresentationFormat>On-screen Show (4:3)</PresentationFormat>
  <Paragraphs>75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Office-Design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Laura</dc:creator>
  <cp:lastModifiedBy>reinhard</cp:lastModifiedBy>
  <cp:revision>110</cp:revision>
  <dcterms:created xsi:type="dcterms:W3CDTF">2014-01-20T10:21:39Z</dcterms:created>
  <dcterms:modified xsi:type="dcterms:W3CDTF">2015-01-15T11:34:10Z</dcterms:modified>
</cp:coreProperties>
</file>