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2" r:id="rId3"/>
    <p:sldId id="283" r:id="rId4"/>
    <p:sldId id="297" r:id="rId5"/>
    <p:sldId id="285" r:id="rId6"/>
    <p:sldId id="286" r:id="rId7"/>
    <p:sldId id="287" r:id="rId8"/>
    <p:sldId id="288" r:id="rId9"/>
    <p:sldId id="289" r:id="rId10"/>
    <p:sldId id="293" r:id="rId11"/>
    <p:sldId id="296" r:id="rId12"/>
    <p:sldId id="294" r:id="rId13"/>
    <p:sldId id="295" r:id="rId14"/>
    <p:sldId id="298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91"/>
    <a:srgbClr val="006EB7"/>
    <a:srgbClr val="DAD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72" autoAdjust="0"/>
    <p:restoredTop sz="69130" autoAdjust="0"/>
  </p:normalViewPr>
  <p:slideViewPr>
    <p:cSldViewPr snapToGrid="0" snapToObjects="1">
      <p:cViewPr varScale="1">
        <p:scale>
          <a:sx n="74" d="100"/>
          <a:sy n="74" d="100"/>
        </p:scale>
        <p:origin x="1032" y="36"/>
      </p:cViewPr>
      <p:guideLst>
        <p:guide orient="horz" pos="216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Tabelle1!$B$1:$B$2</c:f>
              <c:strCache>
                <c:ptCount val="2"/>
                <c:pt idx="0">
                  <c:v>Start date Jan. 1st 2015</c:v>
                </c:pt>
                <c:pt idx="1">
                  <c:v>Start date May 1st 2015</c:v>
                </c:pt>
              </c:strCache>
            </c:strRef>
          </c:cat>
          <c:val>
            <c:numRef>
              <c:f>Tabelle1!$C$1:$C$2</c:f>
              <c:numCache>
                <c:formatCode>General</c:formatCode>
                <c:ptCount val="2"/>
                <c:pt idx="0">
                  <c:v>7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A736E-7755-FD41-89F9-A23197F32B2A}" type="datetimeFigureOut">
              <a:rPr lang="de-DE" smtClean="0"/>
              <a:pPr/>
              <a:t>13.01.2015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55FD1-ED93-3243-8B5F-84CBA91435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65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C90FF-D117-634D-B710-ACA13075104D}" type="datetimeFigureOut">
              <a:rPr lang="de-DE" smtClean="0"/>
              <a:pPr/>
              <a:t>13.01.2015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69ABA-9F49-ED4E-A3DD-F2D0758452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21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19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71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506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693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34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72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33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41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42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11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21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1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56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gif"/><Relationship Id="rId12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 userDrawn="1"/>
        </p:nvSpPr>
        <p:spPr>
          <a:xfrm>
            <a:off x="0" y="6088512"/>
            <a:ext cx="9144000" cy="76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 Verbindung 23"/>
          <p:cNvCxnSpPr/>
          <p:nvPr userDrawn="1"/>
        </p:nvCxnSpPr>
        <p:spPr>
          <a:xfrm>
            <a:off x="3509955" y="3711482"/>
            <a:ext cx="5634045" cy="1588"/>
          </a:xfrm>
          <a:prstGeom prst="line">
            <a:avLst/>
          </a:prstGeom>
          <a:ln w="38100" cap="flat" cmpd="dbl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27"/>
          <p:cNvCxnSpPr/>
          <p:nvPr userDrawn="1"/>
        </p:nvCxnSpPr>
        <p:spPr>
          <a:xfrm>
            <a:off x="3509955" y="4942897"/>
            <a:ext cx="5634045" cy="1588"/>
          </a:xfrm>
          <a:prstGeom prst="line">
            <a:avLst/>
          </a:prstGeom>
          <a:ln w="38100" cap="flat" cmpd="dbl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2"/>
          <p:cNvCxnSpPr/>
          <p:nvPr userDrawn="1"/>
        </p:nvCxnSpPr>
        <p:spPr>
          <a:xfrm>
            <a:off x="3509955" y="2768374"/>
            <a:ext cx="5634045" cy="1588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 userDrawn="1"/>
        </p:nvSpPr>
        <p:spPr>
          <a:xfrm>
            <a:off x="993868" y="2034743"/>
            <a:ext cx="717850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000" dirty="0" smtClean="0">
                <a:solidFill>
                  <a:srgbClr val="004F91"/>
                </a:solidFill>
                <a:cs typeface="Calibri"/>
              </a:rPr>
              <a:t>European Clearing House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for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Open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Robotics</a:t>
            </a:r>
            <a:r>
              <a:rPr lang="de-DE" sz="2000" smtClean="0">
                <a:solidFill>
                  <a:srgbClr val="004F91"/>
                </a:solidFill>
                <a:cs typeface="Calibri"/>
              </a:rPr>
              <a:t> Development 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Plus Plus</a:t>
            </a:r>
          </a:p>
        </p:txBody>
      </p:sp>
      <p:pic>
        <p:nvPicPr>
          <p:cNvPr id="18" name="Bild 19" descr="Final_ECHORD++_Logo_4c Kopie Kopi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687" y="261704"/>
            <a:ext cx="5394254" cy="1633285"/>
          </a:xfrm>
          <a:prstGeom prst="rect">
            <a:avLst/>
          </a:prstGeom>
        </p:spPr>
      </p:pic>
      <p:cxnSp>
        <p:nvCxnSpPr>
          <p:cNvPr id="27" name="Gerade Verbindung 22"/>
          <p:cNvCxnSpPr/>
          <p:nvPr userDrawn="1"/>
        </p:nvCxnSpPr>
        <p:spPr>
          <a:xfrm>
            <a:off x="0" y="6086924"/>
            <a:ext cx="9144000" cy="1588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Bild 21" descr="Echord Signe grau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63334" y="2634037"/>
            <a:ext cx="2786022" cy="3181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" y="6195600"/>
            <a:ext cx="915742" cy="482400"/>
          </a:xfrm>
          <a:prstGeom prst="rect">
            <a:avLst/>
          </a:prstGeom>
        </p:spPr>
      </p:pic>
      <p:pic>
        <p:nvPicPr>
          <p:cNvPr id="30" name="Bild 14" descr="upc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5" y="6172298"/>
            <a:ext cx="1374723" cy="577384"/>
          </a:xfrm>
          <a:prstGeom prst="rect">
            <a:avLst/>
          </a:prstGeom>
          <a:ln>
            <a:noFill/>
          </a:ln>
        </p:spPr>
      </p:pic>
      <p:pic>
        <p:nvPicPr>
          <p:cNvPr id="31" name="Bild 9" descr="EU_Flag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743" y="6186274"/>
            <a:ext cx="786569" cy="534211"/>
          </a:xfrm>
          <a:prstGeom prst="rect">
            <a:avLst/>
          </a:prstGeom>
          <a:ln>
            <a:noFill/>
          </a:ln>
        </p:spPr>
      </p:pic>
      <p:pic>
        <p:nvPicPr>
          <p:cNvPr id="32" name="Bild 10" descr="BRL_Logo.gi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814" y="6171208"/>
            <a:ext cx="1527125" cy="579565"/>
          </a:xfrm>
          <a:prstGeom prst="rect">
            <a:avLst/>
          </a:prstGeom>
          <a:ln>
            <a:noFill/>
          </a:ln>
        </p:spPr>
      </p:pic>
      <p:pic>
        <p:nvPicPr>
          <p:cNvPr id="33" name="Bild 11" descr="FP7-gen-CMYK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474" y="6174312"/>
            <a:ext cx="707759" cy="577383"/>
          </a:xfrm>
          <a:prstGeom prst="rect">
            <a:avLst/>
          </a:prstGeom>
          <a:ln>
            <a:noFill/>
          </a:ln>
        </p:spPr>
      </p:pic>
      <p:pic>
        <p:nvPicPr>
          <p:cNvPr id="34" name="Bild 12" descr="CEA_logo_quadri-sur-fond-rouge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935" y="6183908"/>
            <a:ext cx="654903" cy="534211"/>
          </a:xfrm>
          <a:prstGeom prst="rect">
            <a:avLst/>
          </a:prstGeom>
          <a:ln>
            <a:noFill/>
          </a:ln>
        </p:spPr>
      </p:pic>
      <p:pic>
        <p:nvPicPr>
          <p:cNvPr id="35" name="Bild 15" descr="sssa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4" y="6148640"/>
            <a:ext cx="644537" cy="638991"/>
          </a:xfrm>
          <a:prstGeom prst="rect">
            <a:avLst/>
          </a:prstGeom>
          <a:ln>
            <a:noFill/>
          </a:ln>
        </p:spPr>
      </p:pic>
      <p:pic>
        <p:nvPicPr>
          <p:cNvPr id="36" name="Bild 16" descr="Logo_B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096" y="6143506"/>
            <a:ext cx="1064047" cy="63899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150" y="6276684"/>
            <a:ext cx="1647324" cy="329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9" descr="Echord Signe grau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71" t="3831" b="44435"/>
          <a:stretch>
            <a:fillRect/>
          </a:stretch>
        </p:blipFill>
        <p:spPr>
          <a:xfrm>
            <a:off x="1" y="0"/>
            <a:ext cx="7858273" cy="6864915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492874"/>
            <a:ext cx="2133600" cy="365125"/>
          </a:xfrm>
        </p:spPr>
        <p:txBody>
          <a:bodyPr vert="horz" lIns="91440" tIns="45720" rIns="91440" bIns="45720" rtlCol="0" anchor="ctr"/>
          <a:lstStyle>
            <a:lvl1pPr algn="r">
              <a:defRPr lang="de-DE" smtClean="0">
                <a:solidFill>
                  <a:srgbClr val="004F91"/>
                </a:solidFill>
              </a:defRPr>
            </a:lvl1pPr>
          </a:lstStyle>
          <a:p>
            <a:fld id="{55B48FFF-32C9-2C41-A177-9D7EC94EFE9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 Verbindung 15"/>
          <p:cNvCxnSpPr/>
          <p:nvPr userDrawn="1"/>
        </p:nvCxnSpPr>
        <p:spPr>
          <a:xfrm>
            <a:off x="457200" y="1055897"/>
            <a:ext cx="8686800" cy="1588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 26" descr="Final_ECHORD++_Logo_4c Kopie Kopi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336" y="109644"/>
            <a:ext cx="1475629" cy="446794"/>
          </a:xfrm>
          <a:prstGeom prst="rect">
            <a:avLst/>
          </a:prstGeom>
        </p:spPr>
      </p:pic>
      <p:sp>
        <p:nvSpPr>
          <p:cNvPr id="8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6499225"/>
            <a:ext cx="2133600" cy="365125"/>
          </a:xfrm>
        </p:spPr>
        <p:txBody>
          <a:bodyPr/>
          <a:lstStyle/>
          <a:p>
            <a:r>
              <a:rPr lang="de-DE" dirty="0" smtClean="0">
                <a:solidFill>
                  <a:srgbClr val="004F91"/>
                </a:solidFill>
              </a:rPr>
              <a:t>Date // Speaker</a:t>
            </a:r>
            <a:endParaRPr lang="de-DE" dirty="0">
              <a:solidFill>
                <a:srgbClr val="004F9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96" b="40718"/>
          <a:stretch/>
        </p:blipFill>
        <p:spPr>
          <a:xfrm>
            <a:off x="3736119" y="2161893"/>
            <a:ext cx="4958994" cy="4696106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492874"/>
            <a:ext cx="2133600" cy="365125"/>
          </a:xfrm>
        </p:spPr>
        <p:txBody>
          <a:bodyPr vert="horz" lIns="91440" tIns="45720" rIns="91440" bIns="45720" rtlCol="0" anchor="ctr"/>
          <a:lstStyle>
            <a:lvl1pPr algn="r">
              <a:defRPr lang="de-DE" smtClean="0">
                <a:solidFill>
                  <a:srgbClr val="004F91"/>
                </a:solidFill>
              </a:defRPr>
            </a:lvl1pPr>
          </a:lstStyle>
          <a:p>
            <a:fld id="{55B48FFF-32C9-2C41-A177-9D7EC94EFE9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 Verbindung 15"/>
          <p:cNvCxnSpPr/>
          <p:nvPr userDrawn="1"/>
        </p:nvCxnSpPr>
        <p:spPr>
          <a:xfrm flipV="1">
            <a:off x="3736119" y="1057485"/>
            <a:ext cx="5407881" cy="8137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 26" descr="Final_ECHORD++_Logo_4c Kopie Kopi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336" y="109644"/>
            <a:ext cx="1475629" cy="44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4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0187-A050-944F-BF94-EA269FD9361B}" type="datetimeFigureOut">
              <a:rPr lang="de-DE" smtClean="0"/>
              <a:pPr/>
              <a:t>13.01.2015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48FFF-32C9-2C41-A177-9D7EC94EFE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594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de-DE" sz="1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993868" y="2034743"/>
            <a:ext cx="717850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000" dirty="0" smtClean="0">
                <a:solidFill>
                  <a:srgbClr val="004F91"/>
                </a:solidFill>
                <a:cs typeface="Calibri"/>
              </a:rPr>
              <a:t>European Clearing House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for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Open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Robotics</a:t>
            </a:r>
            <a:r>
              <a:rPr lang="de-DE" sz="2000" smtClean="0">
                <a:solidFill>
                  <a:srgbClr val="004F91"/>
                </a:solidFill>
                <a:cs typeface="Calibri"/>
              </a:rPr>
              <a:t> Development 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Plus Plus</a:t>
            </a:r>
          </a:p>
        </p:txBody>
      </p:sp>
      <p:pic>
        <p:nvPicPr>
          <p:cNvPr id="20" name="Bild 19" descr="Final_ECHORD++_Logo_4c Kopie Kopi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687" y="261704"/>
            <a:ext cx="5394254" cy="1633285"/>
          </a:xfrm>
          <a:prstGeom prst="rect">
            <a:avLst/>
          </a:prstGeom>
        </p:spPr>
      </p:pic>
      <p:cxnSp>
        <p:nvCxnSpPr>
          <p:cNvPr id="23" name="Gerade Verbindung 22"/>
          <p:cNvCxnSpPr/>
          <p:nvPr/>
        </p:nvCxnSpPr>
        <p:spPr>
          <a:xfrm>
            <a:off x="0" y="6086924"/>
            <a:ext cx="9144000" cy="1588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3509955" y="3711482"/>
            <a:ext cx="5634045" cy="1588"/>
          </a:xfrm>
          <a:prstGeom prst="line">
            <a:avLst/>
          </a:prstGeom>
          <a:ln w="38100" cap="flat" cmpd="dbl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509955" y="4942897"/>
            <a:ext cx="5634045" cy="1588"/>
          </a:xfrm>
          <a:prstGeom prst="line">
            <a:avLst/>
          </a:prstGeom>
          <a:ln w="38100" cap="flat" cmpd="dbl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3509955" y="2768374"/>
            <a:ext cx="5634045" cy="1588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Untertitel 2"/>
          <p:cNvSpPr txBox="1">
            <a:spLocks/>
          </p:cNvSpPr>
          <p:nvPr/>
        </p:nvSpPr>
        <p:spPr>
          <a:xfrm>
            <a:off x="3509953" y="2921896"/>
            <a:ext cx="537027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de-DE" sz="2000" b="1" kern="1200">
                <a:solidFill>
                  <a:srgbClr val="004F9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Reporting Procedure </a:t>
            </a:r>
            <a:r>
              <a:rPr lang="en-US" dirty="0" smtClean="0"/>
              <a:t>and </a:t>
            </a:r>
            <a:r>
              <a:rPr lang="en-US" dirty="0"/>
              <a:t>Financial Issues</a:t>
            </a:r>
            <a:endParaRPr lang="de-DE" dirty="0"/>
          </a:p>
        </p:txBody>
      </p:sp>
      <p:sp>
        <p:nvSpPr>
          <p:cNvPr id="26" name="Untertitel 2"/>
          <p:cNvSpPr txBox="1">
            <a:spLocks/>
          </p:cNvSpPr>
          <p:nvPr/>
        </p:nvSpPr>
        <p:spPr>
          <a:xfrm>
            <a:off x="3509050" y="3871632"/>
            <a:ext cx="5370277" cy="86177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de-DE" sz="2000" b="1" kern="1200">
                <a:solidFill>
                  <a:srgbClr val="004F9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dirty="0" smtClean="0"/>
              <a:t>Marie-Luise Neitz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dirty="0" smtClean="0"/>
              <a:t>TUM</a:t>
            </a:r>
          </a:p>
        </p:txBody>
      </p:sp>
      <p:sp>
        <p:nvSpPr>
          <p:cNvPr id="27" name="Untertitel 2"/>
          <p:cNvSpPr txBox="1">
            <a:spLocks/>
          </p:cNvSpPr>
          <p:nvPr/>
        </p:nvSpPr>
        <p:spPr>
          <a:xfrm>
            <a:off x="3514707" y="5125809"/>
            <a:ext cx="537027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de-DE" sz="2000" b="1" kern="1200">
                <a:solidFill>
                  <a:srgbClr val="004F9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b="0" dirty="0" smtClean="0"/>
              <a:t>Experiment Kick-Off</a:t>
            </a:r>
            <a:br>
              <a:rPr lang="de-DE" b="0" dirty="0" smtClean="0"/>
            </a:br>
            <a:r>
              <a:rPr lang="de-DE" b="0" dirty="0" err="1" smtClean="0"/>
              <a:t>January</a:t>
            </a:r>
            <a:r>
              <a:rPr lang="de-DE" b="0" dirty="0" smtClean="0"/>
              <a:t> 15th, 2015</a:t>
            </a:r>
            <a:endParaRPr lang="de-DE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Gerader Verbinder 71"/>
          <p:cNvCxnSpPr>
            <a:endCxn id="28" idx="2"/>
          </p:cNvCxnSpPr>
          <p:nvPr/>
        </p:nvCxnSpPr>
        <p:spPr>
          <a:xfrm flipV="1">
            <a:off x="7172832" y="4851012"/>
            <a:ext cx="882203" cy="59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2" name="Gruppieren 51"/>
          <p:cNvGrpSpPr/>
          <p:nvPr/>
        </p:nvGrpSpPr>
        <p:grpSpPr>
          <a:xfrm>
            <a:off x="2543252" y="2078842"/>
            <a:ext cx="0" cy="2859105"/>
            <a:chOff x="2543252" y="2078842"/>
            <a:chExt cx="0" cy="2859105"/>
          </a:xfrm>
        </p:grpSpPr>
        <p:cxnSp>
          <p:nvCxnSpPr>
            <p:cNvPr id="50" name="Gerader Verbinder 49"/>
            <p:cNvCxnSpPr/>
            <p:nvPr/>
          </p:nvCxnSpPr>
          <p:spPr>
            <a:xfrm>
              <a:off x="2543252" y="2102454"/>
              <a:ext cx="0" cy="2771102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>
              <a:off x="2543252" y="3856121"/>
              <a:ext cx="0" cy="10818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>
              <a:off x="2543252" y="2078842"/>
              <a:ext cx="0" cy="10818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/>
          <p:cNvGrpSpPr/>
          <p:nvPr/>
        </p:nvGrpSpPr>
        <p:grpSpPr>
          <a:xfrm>
            <a:off x="6165956" y="2080597"/>
            <a:ext cx="5561" cy="2792959"/>
            <a:chOff x="5534890" y="2080597"/>
            <a:chExt cx="5561" cy="2792959"/>
          </a:xfrm>
        </p:grpSpPr>
        <p:cxnSp>
          <p:nvCxnSpPr>
            <p:cNvPr id="49" name="Gerader Verbinder 48"/>
            <p:cNvCxnSpPr/>
            <p:nvPr/>
          </p:nvCxnSpPr>
          <p:spPr>
            <a:xfrm flipH="1">
              <a:off x="5534890" y="2080597"/>
              <a:ext cx="5561" cy="2776354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>
              <a:off x="5540451" y="3799265"/>
              <a:ext cx="0" cy="10742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>
              <a:off x="5540451" y="2086377"/>
              <a:ext cx="0" cy="10742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Gerader Verbinder 3"/>
          <p:cNvCxnSpPr/>
          <p:nvPr/>
        </p:nvCxnSpPr>
        <p:spPr>
          <a:xfrm flipH="1">
            <a:off x="957312" y="2086377"/>
            <a:ext cx="4275" cy="1074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 flipH="1">
            <a:off x="1929312" y="3843242"/>
            <a:ext cx="4275" cy="1074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uppieren 52"/>
          <p:cNvGrpSpPr/>
          <p:nvPr/>
        </p:nvGrpSpPr>
        <p:grpSpPr>
          <a:xfrm>
            <a:off x="8593439" y="2090989"/>
            <a:ext cx="0" cy="2754318"/>
            <a:chOff x="5540451" y="2080597"/>
            <a:chExt cx="0" cy="2754318"/>
          </a:xfrm>
        </p:grpSpPr>
        <p:cxnSp>
          <p:nvCxnSpPr>
            <p:cNvPr id="54" name="Gerader Verbinder 53"/>
            <p:cNvCxnSpPr/>
            <p:nvPr/>
          </p:nvCxnSpPr>
          <p:spPr>
            <a:xfrm>
              <a:off x="5540451" y="2080597"/>
              <a:ext cx="0" cy="2753947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/>
            <p:cNvCxnSpPr/>
            <p:nvPr/>
          </p:nvCxnSpPr>
          <p:spPr>
            <a:xfrm>
              <a:off x="5540451" y="3760624"/>
              <a:ext cx="0" cy="10742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/>
          </p:nvCxnSpPr>
          <p:spPr>
            <a:xfrm>
              <a:off x="5540451" y="2086377"/>
              <a:ext cx="0" cy="10742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Reporting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98863" y="115932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Reporting </a:t>
            </a:r>
            <a:r>
              <a:rPr lang="de-DE" sz="2000" b="1" dirty="0" err="1" smtClean="0">
                <a:solidFill>
                  <a:srgbClr val="004F91"/>
                </a:solidFill>
                <a:cs typeface="Calibri"/>
              </a:rPr>
              <a:t>Periods</a:t>
            </a: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sp>
        <p:nvSpPr>
          <p:cNvPr id="2" name="Richtungspfeil 1"/>
          <p:cNvSpPr/>
          <p:nvPr/>
        </p:nvSpPr>
        <p:spPr>
          <a:xfrm>
            <a:off x="957312" y="2413690"/>
            <a:ext cx="1440000" cy="46364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chtungspfeil 6"/>
          <p:cNvSpPr/>
          <p:nvPr/>
        </p:nvSpPr>
        <p:spPr>
          <a:xfrm>
            <a:off x="2538979" y="2413690"/>
            <a:ext cx="3502707" cy="46364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chtungspfeil 7"/>
          <p:cNvSpPr/>
          <p:nvPr/>
        </p:nvSpPr>
        <p:spPr>
          <a:xfrm>
            <a:off x="2526100" y="4255364"/>
            <a:ext cx="3502707" cy="46364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chtungspfeil 9"/>
          <p:cNvSpPr/>
          <p:nvPr/>
        </p:nvSpPr>
        <p:spPr>
          <a:xfrm>
            <a:off x="1929312" y="4234950"/>
            <a:ext cx="468000" cy="46364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chtungspfeil 10"/>
          <p:cNvSpPr/>
          <p:nvPr/>
        </p:nvSpPr>
        <p:spPr>
          <a:xfrm>
            <a:off x="6165956" y="4255364"/>
            <a:ext cx="972000" cy="46364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1987105" y="2737302"/>
            <a:ext cx="493327" cy="4933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€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579520" y="2737302"/>
            <a:ext cx="493327" cy="4933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€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999983" y="4604348"/>
            <a:ext cx="493327" cy="4933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€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5589977" y="4610287"/>
            <a:ext cx="493327" cy="4933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€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8055035" y="4604348"/>
            <a:ext cx="493327" cy="4933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€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64936" y="1756769"/>
            <a:ext cx="11847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Jan 1, 2015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210614" y="3520692"/>
            <a:ext cx="122533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May 1, 2015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062131" y="1756769"/>
            <a:ext cx="118071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July 1, 2015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58" name="Gerader Verbinder 57"/>
          <p:cNvCxnSpPr>
            <a:endCxn id="19" idx="2"/>
          </p:cNvCxnSpPr>
          <p:nvPr/>
        </p:nvCxnSpPr>
        <p:spPr>
          <a:xfrm>
            <a:off x="922950" y="2983966"/>
            <a:ext cx="10641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Gerader Verbinder 60"/>
          <p:cNvCxnSpPr>
            <a:endCxn id="25" idx="2"/>
          </p:cNvCxnSpPr>
          <p:nvPr/>
        </p:nvCxnSpPr>
        <p:spPr>
          <a:xfrm>
            <a:off x="2581889" y="2983966"/>
            <a:ext cx="299763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Gerader Verbinder 64"/>
          <p:cNvCxnSpPr>
            <a:endCxn id="26" idx="2"/>
          </p:cNvCxnSpPr>
          <p:nvPr/>
        </p:nvCxnSpPr>
        <p:spPr>
          <a:xfrm flipV="1">
            <a:off x="1877796" y="4851012"/>
            <a:ext cx="122187" cy="593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Gerader Verbinder 66"/>
          <p:cNvCxnSpPr>
            <a:endCxn id="27" idx="2"/>
          </p:cNvCxnSpPr>
          <p:nvPr/>
        </p:nvCxnSpPr>
        <p:spPr>
          <a:xfrm>
            <a:off x="2644711" y="4856951"/>
            <a:ext cx="294526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Gerader Verbinder 69"/>
          <p:cNvCxnSpPr/>
          <p:nvPr/>
        </p:nvCxnSpPr>
        <p:spPr>
          <a:xfrm>
            <a:off x="6171517" y="4844936"/>
            <a:ext cx="100131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1550996" y="5084796"/>
            <a:ext cx="1224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</a:t>
            </a:r>
            <a:r>
              <a:rPr lang="en-US" sz="1600" dirty="0" smtClean="0">
                <a:solidFill>
                  <a:schemeClr val="tx2"/>
                </a:solidFill>
              </a:rPr>
              <a:t>ncl. Kick-Off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5575598" y="1768916"/>
            <a:ext cx="118071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Nov 1, 2016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7870956" y="1790061"/>
            <a:ext cx="118071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Nov 1, 2017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51"/>
          <p:cNvGrpSpPr/>
          <p:nvPr/>
        </p:nvGrpSpPr>
        <p:grpSpPr>
          <a:xfrm>
            <a:off x="2543252" y="2078842"/>
            <a:ext cx="0" cy="2859105"/>
            <a:chOff x="2543252" y="2078842"/>
            <a:chExt cx="0" cy="2859105"/>
          </a:xfrm>
        </p:grpSpPr>
        <p:cxnSp>
          <p:nvCxnSpPr>
            <p:cNvPr id="50" name="Gerader Verbinder 49"/>
            <p:cNvCxnSpPr/>
            <p:nvPr/>
          </p:nvCxnSpPr>
          <p:spPr>
            <a:xfrm>
              <a:off x="2543252" y="2102454"/>
              <a:ext cx="0" cy="2771102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>
              <a:off x="2543252" y="3856121"/>
              <a:ext cx="0" cy="10818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>
              <a:off x="2543252" y="2078842"/>
              <a:ext cx="0" cy="10818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/>
          <p:cNvGrpSpPr/>
          <p:nvPr/>
        </p:nvGrpSpPr>
        <p:grpSpPr>
          <a:xfrm>
            <a:off x="6165956" y="2080597"/>
            <a:ext cx="5561" cy="2792959"/>
            <a:chOff x="5534890" y="2080597"/>
            <a:chExt cx="5561" cy="2792959"/>
          </a:xfrm>
        </p:grpSpPr>
        <p:cxnSp>
          <p:nvCxnSpPr>
            <p:cNvPr id="49" name="Gerader Verbinder 48"/>
            <p:cNvCxnSpPr/>
            <p:nvPr/>
          </p:nvCxnSpPr>
          <p:spPr>
            <a:xfrm flipH="1">
              <a:off x="5534890" y="2080597"/>
              <a:ext cx="5561" cy="2776354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>
              <a:off x="5540451" y="3799265"/>
              <a:ext cx="0" cy="10742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>
              <a:off x="5540451" y="2086377"/>
              <a:ext cx="0" cy="10742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Gerader Verbinder 3"/>
          <p:cNvCxnSpPr/>
          <p:nvPr/>
        </p:nvCxnSpPr>
        <p:spPr>
          <a:xfrm flipH="1">
            <a:off x="957312" y="2086377"/>
            <a:ext cx="4275" cy="1074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 flipH="1">
            <a:off x="1929312" y="3843242"/>
            <a:ext cx="4275" cy="1074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uppieren 52"/>
          <p:cNvGrpSpPr/>
          <p:nvPr/>
        </p:nvGrpSpPr>
        <p:grpSpPr>
          <a:xfrm>
            <a:off x="8593439" y="2090989"/>
            <a:ext cx="0" cy="2754318"/>
            <a:chOff x="5540451" y="2080597"/>
            <a:chExt cx="0" cy="2754318"/>
          </a:xfrm>
        </p:grpSpPr>
        <p:cxnSp>
          <p:nvCxnSpPr>
            <p:cNvPr id="54" name="Gerader Verbinder 53"/>
            <p:cNvCxnSpPr/>
            <p:nvPr/>
          </p:nvCxnSpPr>
          <p:spPr>
            <a:xfrm>
              <a:off x="5540451" y="2080597"/>
              <a:ext cx="0" cy="2753947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/>
            <p:cNvCxnSpPr/>
            <p:nvPr/>
          </p:nvCxnSpPr>
          <p:spPr>
            <a:xfrm>
              <a:off x="5540451" y="3760624"/>
              <a:ext cx="0" cy="10742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/>
          </p:nvCxnSpPr>
          <p:spPr>
            <a:xfrm>
              <a:off x="5540451" y="2086377"/>
              <a:ext cx="0" cy="10742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Reporting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98863" y="115932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Reporting </a:t>
            </a:r>
            <a:r>
              <a:rPr lang="de-DE" sz="2000" b="1" dirty="0" err="1" smtClean="0">
                <a:solidFill>
                  <a:srgbClr val="004F91"/>
                </a:solidFill>
                <a:cs typeface="Calibri"/>
              </a:rPr>
              <a:t>Periods</a:t>
            </a: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sp>
        <p:nvSpPr>
          <p:cNvPr id="2" name="Richtungspfeil 1"/>
          <p:cNvSpPr/>
          <p:nvPr/>
        </p:nvSpPr>
        <p:spPr>
          <a:xfrm>
            <a:off x="957312" y="2413690"/>
            <a:ext cx="1440000" cy="46364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chtungspfeil 6"/>
          <p:cNvSpPr/>
          <p:nvPr/>
        </p:nvSpPr>
        <p:spPr>
          <a:xfrm>
            <a:off x="2538979" y="2413690"/>
            <a:ext cx="3502707" cy="46364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chtungspfeil 7"/>
          <p:cNvSpPr/>
          <p:nvPr/>
        </p:nvSpPr>
        <p:spPr>
          <a:xfrm>
            <a:off x="2526100" y="4255364"/>
            <a:ext cx="3502707" cy="46364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chtungspfeil 9"/>
          <p:cNvSpPr/>
          <p:nvPr/>
        </p:nvSpPr>
        <p:spPr>
          <a:xfrm>
            <a:off x="1929312" y="4234950"/>
            <a:ext cx="468000" cy="46364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chtungspfeil 10"/>
          <p:cNvSpPr/>
          <p:nvPr/>
        </p:nvSpPr>
        <p:spPr>
          <a:xfrm>
            <a:off x="6165956" y="4255364"/>
            <a:ext cx="972000" cy="46364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1987105" y="2737302"/>
            <a:ext cx="493327" cy="4933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€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579520" y="2737302"/>
            <a:ext cx="493327" cy="4933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€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999983" y="4604348"/>
            <a:ext cx="493327" cy="4933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€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5589977" y="4610287"/>
            <a:ext cx="493327" cy="4933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€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8055035" y="4604348"/>
            <a:ext cx="493327" cy="4933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€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64936" y="1756769"/>
            <a:ext cx="11847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Jan 1, 2015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210614" y="3520692"/>
            <a:ext cx="122533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May 1, 2015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062131" y="1756769"/>
            <a:ext cx="118071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July 1, 2015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58" name="Gerader Verbinder 57"/>
          <p:cNvCxnSpPr>
            <a:endCxn id="19" idx="2"/>
          </p:cNvCxnSpPr>
          <p:nvPr/>
        </p:nvCxnSpPr>
        <p:spPr>
          <a:xfrm>
            <a:off x="922950" y="2983966"/>
            <a:ext cx="10641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Gerader Verbinder 60"/>
          <p:cNvCxnSpPr>
            <a:endCxn id="25" idx="2"/>
          </p:cNvCxnSpPr>
          <p:nvPr/>
        </p:nvCxnSpPr>
        <p:spPr>
          <a:xfrm>
            <a:off x="2581889" y="2983966"/>
            <a:ext cx="299763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Gerader Verbinder 64"/>
          <p:cNvCxnSpPr>
            <a:endCxn id="26" idx="2"/>
          </p:cNvCxnSpPr>
          <p:nvPr/>
        </p:nvCxnSpPr>
        <p:spPr>
          <a:xfrm flipV="1">
            <a:off x="1877796" y="4851012"/>
            <a:ext cx="122187" cy="593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Gerader Verbinder 66"/>
          <p:cNvCxnSpPr>
            <a:endCxn id="27" idx="2"/>
          </p:cNvCxnSpPr>
          <p:nvPr/>
        </p:nvCxnSpPr>
        <p:spPr>
          <a:xfrm>
            <a:off x="2644711" y="4856951"/>
            <a:ext cx="294526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Gerader Verbinder 69"/>
          <p:cNvCxnSpPr/>
          <p:nvPr/>
        </p:nvCxnSpPr>
        <p:spPr>
          <a:xfrm>
            <a:off x="6171517" y="4844936"/>
            <a:ext cx="100131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1550996" y="5084796"/>
            <a:ext cx="1224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</a:t>
            </a:r>
            <a:r>
              <a:rPr lang="en-US" sz="1600" dirty="0" smtClean="0">
                <a:solidFill>
                  <a:schemeClr val="tx2"/>
                </a:solidFill>
              </a:rPr>
              <a:t>ncl. Kick-Off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10938" y="6197684"/>
            <a:ext cx="6590466" cy="3416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b="1" dirty="0" err="1">
                <a:solidFill>
                  <a:srgbClr val="004F91"/>
                </a:solidFill>
                <a:cs typeface="Calibri"/>
              </a:rPr>
              <a:t>Perdiodic</a:t>
            </a:r>
            <a:r>
              <a:rPr lang="de-DE" b="1" dirty="0">
                <a:solidFill>
                  <a:srgbClr val="004F91"/>
                </a:solidFill>
                <a:cs typeface="Calibri"/>
              </a:rPr>
              <a:t> Reports: due 60 </a:t>
            </a:r>
            <a:r>
              <a:rPr lang="de-DE" b="1" dirty="0" err="1">
                <a:solidFill>
                  <a:srgbClr val="004F91"/>
                </a:solidFill>
                <a:cs typeface="Calibri"/>
              </a:rPr>
              <a:t>days</a:t>
            </a:r>
            <a:r>
              <a:rPr lang="de-DE" b="1" dirty="0">
                <a:solidFill>
                  <a:srgbClr val="004F91"/>
                </a:solidFill>
                <a:cs typeface="Calibri"/>
              </a:rPr>
              <a:t> after end </a:t>
            </a:r>
            <a:r>
              <a:rPr lang="de-DE" b="1" dirty="0" err="1">
                <a:solidFill>
                  <a:srgbClr val="004F91"/>
                </a:solidFill>
                <a:cs typeface="Calibri"/>
              </a:rPr>
              <a:t>of</a:t>
            </a:r>
            <a:r>
              <a:rPr lang="de-DE" b="1" dirty="0">
                <a:solidFill>
                  <a:srgbClr val="004F91"/>
                </a:solidFill>
                <a:cs typeface="Calibri"/>
              </a:rPr>
              <a:t> </a:t>
            </a:r>
            <a:r>
              <a:rPr lang="de-DE" b="1" dirty="0" err="1">
                <a:solidFill>
                  <a:srgbClr val="004F91"/>
                </a:solidFill>
                <a:cs typeface="Calibri"/>
              </a:rPr>
              <a:t>reporting</a:t>
            </a:r>
            <a:r>
              <a:rPr lang="de-DE" b="1" dirty="0">
                <a:solidFill>
                  <a:srgbClr val="004F91"/>
                </a:solidFill>
                <a:cs typeface="Calibri"/>
              </a:rPr>
              <a:t> </a:t>
            </a:r>
            <a:r>
              <a:rPr lang="de-DE" b="1" dirty="0" err="1">
                <a:solidFill>
                  <a:srgbClr val="004F91"/>
                </a:solidFill>
                <a:cs typeface="Calibri"/>
              </a:rPr>
              <a:t>period</a:t>
            </a:r>
            <a:endParaRPr lang="de-DE" b="1" dirty="0">
              <a:solidFill>
                <a:srgbClr val="004F91"/>
              </a:solidFill>
              <a:cs typeface="Calibri"/>
            </a:endParaRPr>
          </a:p>
        </p:txBody>
      </p:sp>
      <p:cxnSp>
        <p:nvCxnSpPr>
          <p:cNvPr id="6" name="Gerader Verbinder 5"/>
          <p:cNvCxnSpPr/>
          <p:nvPr/>
        </p:nvCxnSpPr>
        <p:spPr>
          <a:xfrm flipV="1">
            <a:off x="2762745" y="2413690"/>
            <a:ext cx="0" cy="3330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2308407" y="5747485"/>
            <a:ext cx="93444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Sep. ‘15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46" name="Gerader Verbinder 45"/>
          <p:cNvCxnSpPr/>
          <p:nvPr/>
        </p:nvCxnSpPr>
        <p:spPr>
          <a:xfrm flipV="1">
            <a:off x="6457388" y="2427949"/>
            <a:ext cx="0" cy="3330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6003050" y="5761744"/>
            <a:ext cx="93444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Dec. ‘16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59" name="Gerader Verbinder 58"/>
          <p:cNvCxnSpPr/>
          <p:nvPr/>
        </p:nvCxnSpPr>
        <p:spPr>
          <a:xfrm flipV="1">
            <a:off x="8862764" y="2424441"/>
            <a:ext cx="0" cy="3330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7968336" y="5761744"/>
            <a:ext cx="93444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Dec. ‘17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5575598" y="1768916"/>
            <a:ext cx="118071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Nov 1, 2016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7870956" y="1790061"/>
            <a:ext cx="118071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Nov 1, 2017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64" name="Gerader Verbinder 63"/>
          <p:cNvCxnSpPr/>
          <p:nvPr/>
        </p:nvCxnSpPr>
        <p:spPr>
          <a:xfrm flipV="1">
            <a:off x="7172832" y="4851012"/>
            <a:ext cx="882203" cy="59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98862" y="1159327"/>
            <a:ext cx="8078467" cy="41982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Reporting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12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98863" y="115932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000" b="1" dirty="0" err="1" smtClean="0">
                <a:solidFill>
                  <a:srgbClr val="004F91"/>
                </a:solidFill>
                <a:cs typeface="Calibri"/>
              </a:rPr>
              <a:t>Periodic</a:t>
            </a: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 Report</a:t>
            </a: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483679" y="2600664"/>
            <a:ext cx="6249667" cy="5280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Activities in the reporting period</a:t>
            </a:r>
          </a:p>
        </p:txBody>
      </p:sp>
      <p:sp>
        <p:nvSpPr>
          <p:cNvPr id="12" name="Rechteck 11"/>
          <p:cNvSpPr/>
          <p:nvPr/>
        </p:nvSpPr>
        <p:spPr>
          <a:xfrm>
            <a:off x="1483679" y="1826151"/>
            <a:ext cx="6249667" cy="5280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Publishable Summary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83678" y="3375177"/>
            <a:ext cx="6249667" cy="5280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Deviations</a:t>
            </a:r>
            <a:endParaRPr lang="en-US" b="1" dirty="0"/>
          </a:p>
        </p:txBody>
      </p:sp>
      <p:sp>
        <p:nvSpPr>
          <p:cNvPr id="14" name="Rechteck 13"/>
          <p:cNvSpPr/>
          <p:nvPr/>
        </p:nvSpPr>
        <p:spPr>
          <a:xfrm>
            <a:off x="1483677" y="4149690"/>
            <a:ext cx="6249667" cy="10249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</a:t>
            </a:r>
            <a:r>
              <a:rPr lang="en-US" b="1" dirty="0" smtClean="0"/>
              <a:t>ajor </a:t>
            </a:r>
            <a:r>
              <a:rPr lang="en-US" b="1" dirty="0"/>
              <a:t>cost </a:t>
            </a:r>
            <a:r>
              <a:rPr lang="en-US" b="1" dirty="0" smtClean="0"/>
              <a:t>items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(10</a:t>
            </a:r>
            <a:r>
              <a:rPr lang="en-US" dirty="0"/>
              <a:t>% deviations on average </a:t>
            </a:r>
            <a:r>
              <a:rPr lang="en-US" b="1" dirty="0"/>
              <a:t>active</a:t>
            </a:r>
            <a:r>
              <a:rPr lang="en-US" dirty="0"/>
              <a:t> PM for </a:t>
            </a:r>
            <a:r>
              <a:rPr lang="en-US" dirty="0" smtClean="0"/>
              <a:t>need </a:t>
            </a:r>
            <a:r>
              <a:rPr lang="en-US" dirty="0"/>
              <a:t>explanation)</a:t>
            </a:r>
            <a:endParaRPr lang="en-US" b="1" dirty="0"/>
          </a:p>
        </p:txBody>
      </p:sp>
      <p:sp>
        <p:nvSpPr>
          <p:cNvPr id="5" name="Rechteckige Legende 4"/>
          <p:cNvSpPr/>
          <p:nvPr/>
        </p:nvSpPr>
        <p:spPr>
          <a:xfrm>
            <a:off x="5028781" y="5604089"/>
            <a:ext cx="2704563" cy="895489"/>
          </a:xfrm>
          <a:prstGeom prst="wedgeRectCallout">
            <a:avLst>
              <a:gd name="adj1" fmla="val -52262"/>
              <a:gd name="adj2" fmla="val -1151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Template for calculation </a:t>
            </a:r>
            <a:r>
              <a:rPr lang="en-US" dirty="0">
                <a:solidFill>
                  <a:schemeClr val="tx2"/>
                </a:solidFill>
              </a:rPr>
              <a:t>of active </a:t>
            </a:r>
            <a:r>
              <a:rPr lang="en-US" dirty="0" smtClean="0">
                <a:solidFill>
                  <a:schemeClr val="tx2"/>
                </a:solidFill>
              </a:rPr>
              <a:t>PM provided by E++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Cost</a:t>
            </a: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 Claim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13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09014" y="2494208"/>
            <a:ext cx="3977448" cy="1867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Costs entered on E++ platform </a:t>
            </a:r>
            <a:endParaRPr lang="en-US" b="1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to be on the safe </a:t>
            </a:r>
            <a:r>
              <a:rPr lang="en-US" dirty="0" smtClean="0"/>
              <a:t>side)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A</a:t>
            </a:r>
            <a:r>
              <a:rPr lang="en-US" dirty="0" smtClean="0"/>
              <a:t>lso </a:t>
            </a:r>
            <a:r>
              <a:rPr lang="en-US" dirty="0"/>
              <a:t>input for monitoring platform (budget </a:t>
            </a:r>
            <a:r>
              <a:rPr lang="en-US" dirty="0" smtClean="0"/>
              <a:t>overview, </a:t>
            </a:r>
            <a:r>
              <a:rPr lang="en-US" dirty="0"/>
              <a:t>budget used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4608513" y="2492061"/>
            <a:ext cx="3977448" cy="1867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Costs entered </a:t>
            </a:r>
            <a:r>
              <a:rPr lang="en-US" b="1" dirty="0" smtClean="0"/>
              <a:t>in NEF</a:t>
            </a:r>
          </a:p>
          <a:p>
            <a:pPr algn="ctr"/>
            <a:endParaRPr lang="en-US" b="1" dirty="0"/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 “Use of resources”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39032"/>
          <a:stretch/>
        </p:blipFill>
        <p:spPr>
          <a:xfrm>
            <a:off x="643743" y="2380481"/>
            <a:ext cx="6934200" cy="112079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t="46657" r="50209"/>
          <a:stretch/>
        </p:blipFill>
        <p:spPr>
          <a:xfrm>
            <a:off x="643743" y="1214304"/>
            <a:ext cx="1507030" cy="93814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/>
          <a:srcRect r="37996"/>
          <a:stretch/>
        </p:blipFill>
        <p:spPr>
          <a:xfrm>
            <a:off x="643743" y="3788335"/>
            <a:ext cx="6401003" cy="19919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/>
          <a:srcRect t="80528"/>
          <a:stretch/>
        </p:blipFill>
        <p:spPr>
          <a:xfrm>
            <a:off x="643743" y="5962918"/>
            <a:ext cx="8267700" cy="64729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42057" y="1498711"/>
            <a:ext cx="30168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42057" y="2756214"/>
            <a:ext cx="30168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42057" y="4429424"/>
            <a:ext cx="30168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43614" y="6052024"/>
            <a:ext cx="30168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Ellipse 10"/>
          <p:cNvSpPr/>
          <p:nvPr/>
        </p:nvSpPr>
        <p:spPr>
          <a:xfrm>
            <a:off x="643744" y="1625359"/>
            <a:ext cx="811570" cy="149344"/>
          </a:xfrm>
          <a:prstGeom prst="ellipse">
            <a:avLst/>
          </a:prstGeom>
          <a:noFill/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6426557" y="2976728"/>
            <a:ext cx="412126" cy="426513"/>
          </a:xfrm>
          <a:prstGeom prst="ellipse">
            <a:avLst/>
          </a:prstGeom>
          <a:noFill/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6372893" y="5073838"/>
            <a:ext cx="774881" cy="426513"/>
          </a:xfrm>
          <a:prstGeom prst="ellipse">
            <a:avLst/>
          </a:prstGeom>
          <a:noFill/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7452571" y="5994843"/>
            <a:ext cx="764150" cy="426513"/>
          </a:xfrm>
          <a:prstGeom prst="ellipse">
            <a:avLst/>
          </a:prstGeom>
          <a:noFill/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1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err="1" smtClean="0">
                <a:solidFill>
                  <a:srgbClr val="004F91"/>
                </a:solidFill>
                <a:latin typeface="Calibri"/>
                <a:cs typeface="Calibri"/>
              </a:rPr>
              <a:t>Overview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2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98863" y="2245774"/>
            <a:ext cx="8402541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 err="1">
                <a:solidFill>
                  <a:srgbClr val="004F91"/>
                </a:solidFill>
                <a:cs typeface="Calibri"/>
              </a:rPr>
              <a:t>Amendment</a:t>
            </a:r>
            <a:r>
              <a:rPr lang="de-DE" sz="2000" dirty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>
                <a:solidFill>
                  <a:srgbClr val="004F91"/>
                </a:solidFill>
                <a:cs typeface="Calibri"/>
              </a:rPr>
              <a:t>Process</a:t>
            </a:r>
            <a:endParaRPr lang="de-DE" sz="2000" dirty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4F91"/>
                </a:solidFill>
                <a:cs typeface="Calibri"/>
              </a:rPr>
              <a:t>Options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for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Experiment Start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Contracts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to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be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signed</a:t>
            </a:r>
            <a:endParaRPr lang="de-DE" sz="2000" dirty="0" smtClean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 err="1">
                <a:solidFill>
                  <a:srgbClr val="004F91"/>
                </a:solidFill>
                <a:cs typeface="Calibri"/>
              </a:rPr>
              <a:t>Funding</a:t>
            </a:r>
            <a:r>
              <a:rPr lang="de-DE" sz="2000" dirty="0">
                <a:solidFill>
                  <a:srgbClr val="004F91"/>
                </a:solidFill>
                <a:cs typeface="Calibri"/>
              </a:rPr>
              <a:t> Components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4F91"/>
                </a:solidFill>
                <a:cs typeface="Calibri"/>
              </a:rPr>
              <a:t>Budget Management Tool</a:t>
            </a:r>
            <a:endParaRPr lang="de-DE" sz="2000" dirty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4F91"/>
                </a:solidFill>
                <a:cs typeface="Calibri"/>
              </a:rPr>
              <a:t>Reportin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g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Periods</a:t>
            </a:r>
            <a:endParaRPr lang="de-DE" sz="2000" dirty="0" smtClean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Periodic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Reports</a:t>
            </a:r>
            <a:endParaRPr lang="de-DE" sz="2000" dirty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Cost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Claims</a:t>
            </a:r>
            <a:endParaRPr lang="de-DE" sz="2000" dirty="0">
              <a:solidFill>
                <a:srgbClr val="004F91"/>
              </a:solidFill>
              <a:cs typeface="Calibri"/>
            </a:endParaRP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4F91"/>
              </a:solidFill>
              <a:cs typeface="Calibri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3272" y="1661375"/>
            <a:ext cx="4610727" cy="52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>
                <a:solidFill>
                  <a:srgbClr val="004F91"/>
                </a:solidFill>
                <a:cs typeface="Calibri"/>
              </a:rPr>
              <a:t>Administrative </a:t>
            </a:r>
            <a:r>
              <a:rPr lang="de-DE" sz="2800" b="1" dirty="0" err="1">
                <a:solidFill>
                  <a:srgbClr val="004F91"/>
                </a:solidFill>
                <a:cs typeface="Calibri"/>
              </a:rPr>
              <a:t>Procedure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3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cxnSp>
        <p:nvCxnSpPr>
          <p:cNvPr id="37" name="Gerade Verbindung 36"/>
          <p:cNvCxnSpPr/>
          <p:nvPr/>
        </p:nvCxnSpPr>
        <p:spPr>
          <a:xfrm>
            <a:off x="498863" y="1606520"/>
            <a:ext cx="8645137" cy="1588"/>
          </a:xfrm>
          <a:prstGeom prst="line">
            <a:avLst/>
          </a:prstGeom>
          <a:ln w="38100" cap="flat" cmpd="dbl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98863" y="115932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000" b="1" dirty="0" err="1">
                <a:solidFill>
                  <a:srgbClr val="004F91"/>
                </a:solidFill>
                <a:cs typeface="Calibri"/>
              </a:rPr>
              <a:t>Amendment</a:t>
            </a:r>
            <a:r>
              <a:rPr lang="de-DE" sz="2000" b="1" dirty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b="1" dirty="0" err="1">
                <a:solidFill>
                  <a:srgbClr val="004F91"/>
                </a:solidFill>
                <a:cs typeface="Calibri"/>
              </a:rPr>
              <a:t>Process</a:t>
            </a: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sp>
        <p:nvSpPr>
          <p:cNvPr id="2" name="Flussdiagramm: Verbindungsstelle zu einer anderen Seite 1"/>
          <p:cNvSpPr/>
          <p:nvPr/>
        </p:nvSpPr>
        <p:spPr>
          <a:xfrm>
            <a:off x="2535431" y="1738819"/>
            <a:ext cx="4073137" cy="908273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Update of the </a:t>
            </a:r>
            <a:r>
              <a:rPr lang="en-US" sz="2000" b="1" dirty="0" smtClean="0">
                <a:solidFill>
                  <a:schemeClr val="bg1"/>
                </a:solidFill>
              </a:rPr>
              <a:t>DOW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(Publishable Summary &amp; WP tables)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Flussdiagramm: Verbindungsstelle zu einer anderen Seite 9"/>
          <p:cNvSpPr/>
          <p:nvPr/>
        </p:nvSpPr>
        <p:spPr>
          <a:xfrm>
            <a:off x="2576655" y="2903368"/>
            <a:ext cx="4073137" cy="136128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NEF </a:t>
            </a:r>
            <a:r>
              <a:rPr lang="en-US" sz="2000" b="1" dirty="0" smtClean="0">
                <a:solidFill>
                  <a:schemeClr val="bg1"/>
                </a:solidFill>
              </a:rPr>
              <a:t>System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nter administrative </a:t>
            </a:r>
            <a:r>
              <a:rPr lang="en-US" sz="2000" dirty="0">
                <a:solidFill>
                  <a:schemeClr val="bg1"/>
                </a:solidFill>
              </a:rPr>
              <a:t>data and budget (</a:t>
            </a:r>
            <a:r>
              <a:rPr lang="en-US" sz="2000" dirty="0" smtClean="0">
                <a:solidFill>
                  <a:schemeClr val="bg1"/>
                </a:solidFill>
              </a:rPr>
              <a:t>validation!)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Flussdiagramm: Verbindungsstelle zu einer anderen Seite 13"/>
          <p:cNvSpPr/>
          <p:nvPr/>
        </p:nvSpPr>
        <p:spPr>
          <a:xfrm>
            <a:off x="2576656" y="4514547"/>
            <a:ext cx="4073137" cy="759854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Submission in NEF System</a:t>
            </a:r>
          </a:p>
        </p:txBody>
      </p:sp>
      <p:sp>
        <p:nvSpPr>
          <p:cNvPr id="15" name="Rechteck 14"/>
          <p:cNvSpPr/>
          <p:nvPr/>
        </p:nvSpPr>
        <p:spPr>
          <a:xfrm>
            <a:off x="2576655" y="5549665"/>
            <a:ext cx="4073137" cy="7598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</a:rPr>
              <a:t>Verification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loop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with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the</a:t>
            </a:r>
            <a:r>
              <a:rPr lang="de-DE" sz="2000" b="1" dirty="0">
                <a:solidFill>
                  <a:schemeClr val="bg1"/>
                </a:solidFill>
              </a:rPr>
              <a:t> EC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180-Grad-Pfeil 2"/>
          <p:cNvSpPr/>
          <p:nvPr/>
        </p:nvSpPr>
        <p:spPr>
          <a:xfrm rot="5400000" flipH="1">
            <a:off x="6285276" y="3573345"/>
            <a:ext cx="2989236" cy="2251614"/>
          </a:xfrm>
          <a:prstGeom prst="utur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Questions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Suspension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Resubmission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Gewitterblitz 3"/>
          <p:cNvSpPr/>
          <p:nvPr/>
        </p:nvSpPr>
        <p:spPr>
          <a:xfrm flipH="1">
            <a:off x="7922610" y="2718380"/>
            <a:ext cx="667599" cy="997837"/>
          </a:xfrm>
          <a:prstGeom prst="lightningBol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feld 4"/>
          <p:cNvSpPr txBox="1"/>
          <p:nvPr/>
        </p:nvSpPr>
        <p:spPr>
          <a:xfrm>
            <a:off x="6224835" y="1541006"/>
            <a:ext cx="8499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183611" y="2400534"/>
            <a:ext cx="8499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>
                <a:solidFill>
                  <a:srgbClr val="004F91"/>
                </a:solidFill>
                <a:cs typeface="Calibri"/>
              </a:rPr>
              <a:t>Administrative </a:t>
            </a:r>
            <a:r>
              <a:rPr lang="de-DE" sz="2800" b="1" dirty="0" err="1">
                <a:solidFill>
                  <a:srgbClr val="004F91"/>
                </a:solidFill>
                <a:cs typeface="Calibri"/>
              </a:rPr>
              <a:t>Procedure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4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cxnSp>
        <p:nvCxnSpPr>
          <p:cNvPr id="37" name="Gerade Verbindung 36"/>
          <p:cNvCxnSpPr/>
          <p:nvPr/>
        </p:nvCxnSpPr>
        <p:spPr>
          <a:xfrm>
            <a:off x="498863" y="1606520"/>
            <a:ext cx="8645137" cy="1588"/>
          </a:xfrm>
          <a:prstGeom prst="line">
            <a:avLst/>
          </a:prstGeom>
          <a:ln w="38100" cap="flat" cmpd="dbl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98863" y="115932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000" b="1" dirty="0" err="1">
                <a:solidFill>
                  <a:srgbClr val="004F91"/>
                </a:solidFill>
                <a:cs typeface="Calibri"/>
              </a:rPr>
              <a:t>Amendment</a:t>
            </a:r>
            <a:r>
              <a:rPr lang="de-DE" sz="2000" b="1" dirty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b="1" dirty="0" err="1">
                <a:solidFill>
                  <a:srgbClr val="004F91"/>
                </a:solidFill>
                <a:cs typeface="Calibri"/>
              </a:rPr>
              <a:t>Process</a:t>
            </a: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sp>
        <p:nvSpPr>
          <p:cNvPr id="2" name="Flussdiagramm: Verbindungsstelle zu einer anderen Seite 1"/>
          <p:cNvSpPr/>
          <p:nvPr/>
        </p:nvSpPr>
        <p:spPr>
          <a:xfrm>
            <a:off x="2535431" y="1738819"/>
            <a:ext cx="4073137" cy="908273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Update of the </a:t>
            </a:r>
            <a:r>
              <a:rPr lang="en-US" sz="2000" b="1" dirty="0" smtClean="0">
                <a:solidFill>
                  <a:schemeClr val="bg1"/>
                </a:solidFill>
              </a:rPr>
              <a:t>DOW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(Publishable Summary &amp; WP tables)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Flussdiagramm: Verbindungsstelle zu einer anderen Seite 9"/>
          <p:cNvSpPr/>
          <p:nvPr/>
        </p:nvSpPr>
        <p:spPr>
          <a:xfrm>
            <a:off x="2576655" y="2903368"/>
            <a:ext cx="4073137" cy="136128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NEF </a:t>
            </a:r>
            <a:r>
              <a:rPr lang="en-US" sz="2000" b="1" dirty="0" smtClean="0">
                <a:solidFill>
                  <a:schemeClr val="bg1"/>
                </a:solidFill>
              </a:rPr>
              <a:t>System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nter administrative </a:t>
            </a:r>
            <a:r>
              <a:rPr lang="en-US" sz="2000" dirty="0">
                <a:solidFill>
                  <a:schemeClr val="bg1"/>
                </a:solidFill>
              </a:rPr>
              <a:t>data and budget (</a:t>
            </a:r>
            <a:r>
              <a:rPr lang="en-US" sz="2000" dirty="0" smtClean="0">
                <a:solidFill>
                  <a:schemeClr val="bg1"/>
                </a:solidFill>
              </a:rPr>
              <a:t>validation!)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Flussdiagramm: Verbindungsstelle zu einer anderen Seite 13"/>
          <p:cNvSpPr/>
          <p:nvPr/>
        </p:nvSpPr>
        <p:spPr>
          <a:xfrm>
            <a:off x="2576656" y="4514547"/>
            <a:ext cx="4073137" cy="759854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Submission in NEF System</a:t>
            </a:r>
          </a:p>
        </p:txBody>
      </p:sp>
      <p:sp>
        <p:nvSpPr>
          <p:cNvPr id="15" name="Rechteck 14"/>
          <p:cNvSpPr/>
          <p:nvPr/>
        </p:nvSpPr>
        <p:spPr>
          <a:xfrm>
            <a:off x="2576655" y="5549665"/>
            <a:ext cx="4073137" cy="7598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</a:rPr>
              <a:t>Verification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loop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with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the</a:t>
            </a:r>
            <a:r>
              <a:rPr lang="de-DE" sz="2000" b="1" dirty="0">
                <a:solidFill>
                  <a:schemeClr val="bg1"/>
                </a:solidFill>
              </a:rPr>
              <a:t> EC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180-Grad-Pfeil 2"/>
          <p:cNvSpPr/>
          <p:nvPr/>
        </p:nvSpPr>
        <p:spPr>
          <a:xfrm rot="5400000" flipH="1">
            <a:off x="6285276" y="3573345"/>
            <a:ext cx="2989236" cy="2251614"/>
          </a:xfrm>
          <a:prstGeom prst="utur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Questions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Suspension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Resubmission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Gewitterblitz 3"/>
          <p:cNvSpPr/>
          <p:nvPr/>
        </p:nvSpPr>
        <p:spPr>
          <a:xfrm flipH="1">
            <a:off x="7922610" y="2718380"/>
            <a:ext cx="667599" cy="997837"/>
          </a:xfrm>
          <a:prstGeom prst="lightningBol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feld 4"/>
          <p:cNvSpPr txBox="1"/>
          <p:nvPr/>
        </p:nvSpPr>
        <p:spPr>
          <a:xfrm>
            <a:off x="6224835" y="1541006"/>
            <a:ext cx="8499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183611" y="2400534"/>
            <a:ext cx="8499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16" name="Rechteckige Legende 15"/>
          <p:cNvSpPr/>
          <p:nvPr/>
        </p:nvSpPr>
        <p:spPr>
          <a:xfrm>
            <a:off x="890059" y="4200160"/>
            <a:ext cx="6885540" cy="1937344"/>
          </a:xfrm>
          <a:prstGeom prst="wedgeRectCallout">
            <a:avLst>
              <a:gd name="adj1" fmla="val 4672"/>
              <a:gd name="adj2" fmla="val -7211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Problem: Validation </a:t>
            </a:r>
            <a:r>
              <a:rPr lang="en-US" sz="2000" b="1" dirty="0">
                <a:solidFill>
                  <a:schemeClr val="bg1"/>
                </a:solidFill>
              </a:rPr>
              <a:t>not properly mirrored in </a:t>
            </a:r>
            <a:r>
              <a:rPr lang="en-US" sz="2000" b="1" dirty="0" smtClean="0">
                <a:solidFill>
                  <a:schemeClr val="bg1"/>
                </a:solidFill>
              </a:rPr>
              <a:t>NEF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Change of Indirect Cost </a:t>
            </a:r>
            <a:r>
              <a:rPr lang="en-US" sz="2000" dirty="0" smtClean="0"/>
              <a:t>Model: </a:t>
            </a:r>
            <a:r>
              <a:rPr lang="en-US" sz="2000" dirty="0" err="1" smtClean="0"/>
              <a:t>Fabrica</a:t>
            </a:r>
            <a:r>
              <a:rPr lang="en-US" sz="2000" dirty="0" smtClean="0"/>
              <a:t> 136, </a:t>
            </a:r>
            <a:r>
              <a:rPr lang="de-DE" sz="2000" dirty="0"/>
              <a:t>CDD M.E.P.E</a:t>
            </a:r>
            <a:r>
              <a:rPr lang="de-DE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change of Indirect Cost Model </a:t>
            </a:r>
            <a:r>
              <a:rPr lang="en-US" sz="2000" dirty="0" smtClean="0"/>
              <a:t>possible: </a:t>
            </a:r>
            <a:r>
              <a:rPr lang="en-US" sz="2000" dirty="0" err="1" smtClean="0"/>
              <a:t>Idelt</a:t>
            </a:r>
            <a:r>
              <a:rPr lang="en-US" sz="2000" dirty="0" smtClean="0"/>
              <a:t> (no SME)</a:t>
            </a:r>
          </a:p>
        </p:txBody>
      </p:sp>
    </p:spTree>
    <p:extLst>
      <p:ext uri="{BB962C8B-B14F-4D97-AF65-F5344CB8AC3E}">
        <p14:creationId xmlns:p14="http://schemas.microsoft.com/office/powerpoint/2010/main" val="2753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>
                <a:solidFill>
                  <a:srgbClr val="004F91"/>
                </a:solidFill>
                <a:cs typeface="Calibri"/>
              </a:rPr>
              <a:t>Administrative </a:t>
            </a:r>
            <a:r>
              <a:rPr lang="de-DE" sz="2800" b="1" dirty="0" err="1">
                <a:solidFill>
                  <a:srgbClr val="004F91"/>
                </a:solidFill>
                <a:cs typeface="Calibri"/>
              </a:rPr>
              <a:t>Procedure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5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98863" y="115932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000" b="1" dirty="0" err="1">
                <a:solidFill>
                  <a:srgbClr val="004F91"/>
                </a:solidFill>
                <a:cs typeface="Calibri"/>
              </a:rPr>
              <a:t>Amendment</a:t>
            </a:r>
            <a:r>
              <a:rPr lang="de-DE" sz="2000" b="1" dirty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b="1" dirty="0" err="1">
                <a:solidFill>
                  <a:srgbClr val="004F91"/>
                </a:solidFill>
                <a:cs typeface="Calibri"/>
              </a:rPr>
              <a:t>Process</a:t>
            </a: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745087" y="1669688"/>
            <a:ext cx="5629774" cy="11507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</a:t>
            </a:r>
            <a:r>
              <a:rPr lang="en-US" sz="2000" b="1" dirty="0" smtClean="0"/>
              <a:t>egal Validation</a:t>
            </a:r>
          </a:p>
          <a:p>
            <a:pPr algn="ctr"/>
            <a:r>
              <a:rPr lang="en-US" sz="2000" dirty="0" smtClean="0"/>
              <a:t>Indirect </a:t>
            </a:r>
            <a:r>
              <a:rPr lang="en-US" sz="2000" dirty="0"/>
              <a:t>Cost </a:t>
            </a:r>
            <a:r>
              <a:rPr lang="en-US" sz="2000" dirty="0" smtClean="0"/>
              <a:t>Model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745086" y="3022540"/>
            <a:ext cx="5629775" cy="18021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Partner </a:t>
            </a:r>
            <a:r>
              <a:rPr lang="en-US" sz="2000" b="1" dirty="0"/>
              <a:t>Information </a:t>
            </a:r>
            <a:r>
              <a:rPr lang="en-US" sz="2000" b="1" dirty="0" smtClean="0"/>
              <a:t>Form </a:t>
            </a:r>
            <a:endParaRPr lang="en-US" sz="2000" b="1" dirty="0"/>
          </a:p>
          <a:p>
            <a:pPr algn="ctr"/>
            <a:r>
              <a:rPr lang="en-US" sz="2000" dirty="0" smtClean="0"/>
              <a:t>Legal </a:t>
            </a:r>
            <a:r>
              <a:rPr lang="en-US" sz="2000" dirty="0"/>
              <a:t>address, person with right to sign the Grant Agreement, Administrative Representative, Scientific Representative, </a:t>
            </a:r>
            <a:r>
              <a:rPr lang="en-US" sz="2000" dirty="0" smtClean="0"/>
              <a:t>LEAR, PIC</a:t>
            </a:r>
            <a:r>
              <a:rPr lang="en-US" sz="2000" dirty="0"/>
              <a:t>.</a:t>
            </a:r>
          </a:p>
        </p:txBody>
      </p:sp>
      <p:sp>
        <p:nvSpPr>
          <p:cNvPr id="18" name="Rechteck 17"/>
          <p:cNvSpPr/>
          <p:nvPr/>
        </p:nvSpPr>
        <p:spPr>
          <a:xfrm>
            <a:off x="1745087" y="5026781"/>
            <a:ext cx="5653825" cy="11507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PIC </a:t>
            </a:r>
            <a:r>
              <a:rPr lang="en-US" sz="2000" b="1" dirty="0" smtClean="0"/>
              <a:t>Validation</a:t>
            </a:r>
          </a:p>
          <a:p>
            <a:pPr algn="ctr"/>
            <a:r>
              <a:rPr lang="en-US" sz="2000" dirty="0" smtClean="0"/>
              <a:t>Legal </a:t>
            </a:r>
            <a:r>
              <a:rPr lang="en-US" sz="2000" dirty="0"/>
              <a:t>Entity form and VAT document, SMEs Checklist</a:t>
            </a:r>
          </a:p>
        </p:txBody>
      </p:sp>
    </p:spTree>
    <p:extLst>
      <p:ext uri="{BB962C8B-B14F-4D97-AF65-F5344CB8AC3E}">
        <p14:creationId xmlns:p14="http://schemas.microsoft.com/office/powerpoint/2010/main" val="19158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52456"/>
              </p:ext>
            </p:extLst>
          </p:nvPr>
        </p:nvGraphicFramePr>
        <p:xfrm>
          <a:off x="498863" y="1207169"/>
          <a:ext cx="8413317" cy="302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004F91"/>
                </a:solidFill>
                <a:cs typeface="Calibri"/>
              </a:rPr>
              <a:t>Delay </a:t>
            </a:r>
            <a:r>
              <a:rPr lang="en-US" sz="2800" b="1" dirty="0" smtClean="0">
                <a:solidFill>
                  <a:srgbClr val="004F91"/>
                </a:solidFill>
                <a:cs typeface="Calibri"/>
                <a:sym typeface="Wingdings" panose="05000000000000000000" pitchFamily="2" charset="2"/>
              </a:rPr>
              <a:t> 2 date o</a:t>
            </a:r>
            <a:r>
              <a:rPr lang="en-US" sz="2800" b="1" dirty="0" smtClean="0">
                <a:solidFill>
                  <a:srgbClr val="004F91"/>
                </a:solidFill>
                <a:cs typeface="Calibri"/>
              </a:rPr>
              <a:t>ptions </a:t>
            </a:r>
            <a:r>
              <a:rPr lang="en-US" sz="2800" b="1" dirty="0">
                <a:solidFill>
                  <a:srgbClr val="004F91"/>
                </a:solidFill>
                <a:cs typeface="Calibri"/>
              </a:rPr>
              <a:t>to join the project 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6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-147183" y="106588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672173" y="4237148"/>
            <a:ext cx="1345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2F</a:t>
            </a:r>
          </a:p>
          <a:p>
            <a:r>
              <a:rPr lang="en-US" dirty="0">
                <a:solidFill>
                  <a:schemeClr val="tx2"/>
                </a:solidFill>
              </a:rPr>
              <a:t>3DSSC</a:t>
            </a:r>
          </a:p>
          <a:p>
            <a:r>
              <a:rPr lang="en-US" dirty="0">
                <a:solidFill>
                  <a:schemeClr val="tx2"/>
                </a:solidFill>
              </a:rPr>
              <a:t>DEBUR</a:t>
            </a:r>
          </a:p>
          <a:p>
            <a:r>
              <a:rPr lang="en-US" dirty="0" err="1">
                <a:solidFill>
                  <a:schemeClr val="tx2"/>
                </a:solidFill>
              </a:rPr>
              <a:t>EXOTrainer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GARotics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MARS</a:t>
            </a:r>
          </a:p>
          <a:p>
            <a:r>
              <a:rPr lang="en-US" dirty="0" err="1">
                <a:solidFill>
                  <a:schemeClr val="tx2"/>
                </a:solidFill>
              </a:rPr>
              <a:t>Tirebot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118538" y="2136338"/>
            <a:ext cx="1345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CoHRoS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DexBuddy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LA-ROSES</a:t>
            </a:r>
          </a:p>
          <a:p>
            <a:r>
              <a:rPr lang="en-US" dirty="0" err="1">
                <a:solidFill>
                  <a:schemeClr val="tx2"/>
                </a:solidFill>
              </a:rPr>
              <a:t>LINArm</a:t>
            </a:r>
            <a:r>
              <a:rPr lang="en-US" dirty="0">
                <a:solidFill>
                  <a:schemeClr val="tx2"/>
                </a:solidFill>
              </a:rPr>
              <a:t>++</a:t>
            </a:r>
          </a:p>
          <a:p>
            <a:r>
              <a:rPr lang="en-US" dirty="0">
                <a:solidFill>
                  <a:schemeClr val="tx2"/>
                </a:solidFill>
              </a:rPr>
              <a:t>MODUL</a:t>
            </a:r>
          </a:p>
          <a:p>
            <a:r>
              <a:rPr lang="en-US" dirty="0">
                <a:solidFill>
                  <a:schemeClr val="tx2"/>
                </a:solidFill>
              </a:rPr>
              <a:t>MOTORE++</a:t>
            </a:r>
          </a:p>
          <a:p>
            <a:r>
              <a:rPr lang="en-US" dirty="0" err="1">
                <a:solidFill>
                  <a:schemeClr val="tx2"/>
                </a:solidFill>
              </a:rPr>
              <a:t>Pickit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ROAR</a:t>
            </a:r>
          </a:p>
          <a:p>
            <a:r>
              <a:rPr lang="en-US" dirty="0">
                <a:solidFill>
                  <a:schemeClr val="tx2"/>
                </a:solidFill>
              </a:rPr>
              <a:t>SAPARO</a:t>
            </a:r>
          </a:p>
        </p:txBody>
      </p:sp>
      <p:sp>
        <p:nvSpPr>
          <p:cNvPr id="14" name="Rechteck 13"/>
          <p:cNvSpPr/>
          <p:nvPr/>
        </p:nvSpPr>
        <p:spPr>
          <a:xfrm>
            <a:off x="4572000" y="5100425"/>
            <a:ext cx="1873876" cy="5068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Implications!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>
                <a:solidFill>
                  <a:srgbClr val="004F91"/>
                </a:solidFill>
                <a:cs typeface="Calibri"/>
              </a:rPr>
              <a:t>Administrative </a:t>
            </a:r>
            <a:r>
              <a:rPr lang="de-DE" sz="2800" b="1" dirty="0" err="1">
                <a:solidFill>
                  <a:srgbClr val="004F91"/>
                </a:solidFill>
                <a:cs typeface="Calibri"/>
              </a:rPr>
              <a:t>Procedure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7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98863" y="115932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000" b="1" dirty="0" err="1" smtClean="0">
                <a:solidFill>
                  <a:srgbClr val="004F91"/>
                </a:solidFill>
                <a:cs typeface="Calibri"/>
              </a:rPr>
              <a:t>Contracts</a:t>
            </a: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b="1" dirty="0" err="1" smtClean="0">
                <a:solidFill>
                  <a:srgbClr val="004F91"/>
                </a:solidFill>
                <a:cs typeface="Calibri"/>
              </a:rPr>
              <a:t>to</a:t>
            </a: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b="1" dirty="0" err="1" smtClean="0">
                <a:solidFill>
                  <a:srgbClr val="004F91"/>
                </a:solidFill>
                <a:cs typeface="Calibri"/>
              </a:rPr>
              <a:t>be</a:t>
            </a: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b="1" dirty="0" err="1" smtClean="0">
                <a:solidFill>
                  <a:srgbClr val="004F91"/>
                </a:solidFill>
                <a:cs typeface="Calibri"/>
              </a:rPr>
              <a:t>signed</a:t>
            </a: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sp>
        <p:nvSpPr>
          <p:cNvPr id="15" name="Gefaltete Ecke 14"/>
          <p:cNvSpPr/>
          <p:nvPr/>
        </p:nvSpPr>
        <p:spPr>
          <a:xfrm>
            <a:off x="1745087" y="1669688"/>
            <a:ext cx="5629774" cy="115078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Grant Agreement </a:t>
            </a:r>
            <a:endParaRPr lang="en-US" sz="2000" b="1" dirty="0" smtClean="0"/>
          </a:p>
          <a:p>
            <a:pPr algn="ctr"/>
            <a:r>
              <a:rPr lang="en-US" sz="2000" dirty="0" smtClean="0"/>
              <a:t>via Amendment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6" name="Gefaltete Ecke 15"/>
          <p:cNvSpPr/>
          <p:nvPr/>
        </p:nvSpPr>
        <p:spPr>
          <a:xfrm>
            <a:off x="1745086" y="3022540"/>
            <a:ext cx="5629775" cy="1802174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Consortium </a:t>
            </a:r>
            <a:r>
              <a:rPr lang="en-US" sz="2000" b="1" dirty="0" smtClean="0"/>
              <a:t>Agreement</a:t>
            </a:r>
          </a:p>
          <a:p>
            <a:pPr algn="ctr"/>
            <a:r>
              <a:rPr lang="en-US" sz="2000" dirty="0" smtClean="0"/>
              <a:t>Mandatory </a:t>
            </a:r>
            <a:r>
              <a:rPr lang="en-US" sz="2000" dirty="0"/>
              <a:t>to join the </a:t>
            </a:r>
            <a:r>
              <a:rPr lang="en-US" sz="2000" dirty="0" smtClean="0"/>
              <a:t>project</a:t>
            </a:r>
          </a:p>
          <a:p>
            <a:pPr algn="ctr"/>
            <a:r>
              <a:rPr lang="en-US" sz="2000" dirty="0" smtClean="0"/>
              <a:t>Optional </a:t>
            </a:r>
            <a:r>
              <a:rPr lang="en-US" sz="2000" dirty="0"/>
              <a:t>between the partners for the </a:t>
            </a:r>
            <a:r>
              <a:rPr lang="en-US" sz="2000" dirty="0" smtClean="0"/>
              <a:t>experiment Template provided by E++</a:t>
            </a:r>
            <a:endParaRPr lang="en-US" sz="2000" dirty="0"/>
          </a:p>
        </p:txBody>
      </p:sp>
      <p:sp>
        <p:nvSpPr>
          <p:cNvPr id="18" name="Gefaltete Ecke 17"/>
          <p:cNvSpPr/>
          <p:nvPr/>
        </p:nvSpPr>
        <p:spPr>
          <a:xfrm>
            <a:off x="1745087" y="5026781"/>
            <a:ext cx="5653825" cy="115078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Form </a:t>
            </a:r>
            <a:r>
              <a:rPr lang="en-US" sz="2000" b="1" dirty="0" err="1"/>
              <a:t>Bs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714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Financial </a:t>
            </a: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Issues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98863" y="115932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000" b="1" dirty="0" err="1" smtClean="0">
                <a:solidFill>
                  <a:srgbClr val="004F91"/>
                </a:solidFill>
                <a:cs typeface="Calibri"/>
              </a:rPr>
              <a:t>Funding</a:t>
            </a: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b="1" dirty="0" err="1" smtClean="0">
                <a:solidFill>
                  <a:srgbClr val="004F91"/>
                </a:solidFill>
                <a:cs typeface="Calibri"/>
              </a:rPr>
              <a:t>components</a:t>
            </a: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85301" y="1669688"/>
            <a:ext cx="3642380" cy="2683372"/>
            <a:chOff x="1043188" y="1811355"/>
            <a:chExt cx="3642380" cy="2683372"/>
          </a:xfrm>
        </p:grpSpPr>
        <p:sp>
          <p:nvSpPr>
            <p:cNvPr id="2" name="Würfel 1"/>
            <p:cNvSpPr/>
            <p:nvPr/>
          </p:nvSpPr>
          <p:spPr>
            <a:xfrm>
              <a:off x="1043188" y="1811355"/>
              <a:ext cx="3387143" cy="2683372"/>
            </a:xfrm>
            <a:prstGeom prst="cube">
              <a:avLst>
                <a:gd name="adj" fmla="val 4654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Activity </a:t>
              </a:r>
              <a:r>
                <a:rPr lang="en-US" sz="2000" dirty="0" smtClean="0"/>
                <a:t>Type (RTD)</a:t>
              </a:r>
            </a:p>
            <a:p>
              <a:pPr algn="ctr"/>
              <a:r>
                <a:rPr lang="en-US" sz="2000" dirty="0"/>
                <a:t>Cost </a:t>
              </a:r>
              <a:r>
                <a:rPr lang="en-US" sz="2000" dirty="0" smtClean="0"/>
                <a:t>categories</a:t>
              </a:r>
            </a:p>
            <a:p>
              <a:pPr algn="ctr"/>
              <a:r>
                <a:rPr lang="en-US" sz="2000" dirty="0" smtClean="0"/>
                <a:t>EU contribution</a:t>
              </a:r>
              <a:endParaRPr lang="en-US" sz="2000" dirty="0"/>
            </a:p>
          </p:txBody>
        </p:sp>
        <p:sp>
          <p:nvSpPr>
            <p:cNvPr id="3" name="Textfeld 2"/>
            <p:cNvSpPr txBox="1"/>
            <p:nvPr/>
          </p:nvSpPr>
          <p:spPr>
            <a:xfrm rot="19866416">
              <a:off x="2116172" y="2193173"/>
              <a:ext cx="12411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Budget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 rot="18901253">
              <a:off x="3101118" y="2562549"/>
              <a:ext cx="147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Cost </a:t>
              </a:r>
              <a:r>
                <a:rPr lang="en-US" b="1" dirty="0" smtClean="0">
                  <a:solidFill>
                    <a:schemeClr val="bg1"/>
                  </a:solidFill>
                </a:rPr>
                <a:t>capping!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 rot="18901253">
              <a:off x="3017291" y="3060868"/>
              <a:ext cx="1668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Subcontracting</a:t>
              </a:r>
              <a:r>
                <a:rPr lang="en-US" dirty="0">
                  <a:solidFill>
                    <a:schemeClr val="bg1"/>
                  </a:solidFill>
                </a:rPr>
                <a:t>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48867" y="5070704"/>
            <a:ext cx="2472554" cy="1651938"/>
            <a:chOff x="1043188" y="1698785"/>
            <a:chExt cx="3042752" cy="2032892"/>
          </a:xfrm>
        </p:grpSpPr>
        <p:sp>
          <p:nvSpPr>
            <p:cNvPr id="27" name="Würfel 26"/>
            <p:cNvSpPr/>
            <p:nvPr/>
          </p:nvSpPr>
          <p:spPr>
            <a:xfrm>
              <a:off x="1043188" y="1811356"/>
              <a:ext cx="3042752" cy="1920321"/>
            </a:xfrm>
            <a:prstGeom prst="cube">
              <a:avLst>
                <a:gd name="adj" fmla="val 4654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strike="sngStrike" dirty="0" smtClean="0">
                  <a:solidFill>
                    <a:schemeClr val="tx2"/>
                  </a:solidFill>
                  <a:sym typeface="Wingdings" panose="05000000000000000000" pitchFamily="2" charset="2"/>
                </a:rPr>
                <a:t>€€€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846482" y="1698785"/>
              <a:ext cx="1522114" cy="1136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6 monthly </a:t>
              </a:r>
              <a:r>
                <a:rPr lang="en-US" b="1" dirty="0" smtClean="0">
                  <a:solidFill>
                    <a:schemeClr val="tx2"/>
                  </a:solidFill>
                </a:rPr>
                <a:t/>
              </a:r>
              <a:br>
                <a:rPr lang="en-US" b="1" dirty="0" smtClean="0">
                  <a:solidFill>
                    <a:schemeClr val="tx2"/>
                  </a:solidFill>
                </a:rPr>
              </a:br>
              <a:r>
                <a:rPr lang="en-US" b="1" dirty="0" smtClean="0">
                  <a:solidFill>
                    <a:schemeClr val="tx2"/>
                  </a:solidFill>
                </a:rPr>
                <a:t>financial</a:t>
              </a:r>
              <a:br>
                <a:rPr lang="en-US" b="1" dirty="0" smtClean="0">
                  <a:solidFill>
                    <a:schemeClr val="tx2"/>
                  </a:solidFill>
                </a:rPr>
              </a:br>
              <a:r>
                <a:rPr lang="en-US" b="1" dirty="0" smtClean="0">
                  <a:solidFill>
                    <a:schemeClr val="tx2"/>
                  </a:solidFill>
                </a:rPr>
                <a:t>reporting</a:t>
              </a:r>
              <a:r>
                <a:rPr lang="en-US" b="1" dirty="0">
                  <a:solidFill>
                    <a:schemeClr val="tx2"/>
                  </a:solidFill>
                </a:rPr>
                <a:t>? 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 rot="18901253">
              <a:off x="3262555" y="2607793"/>
              <a:ext cx="787491" cy="454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TBD!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889196" y="2605548"/>
            <a:ext cx="3621874" cy="2683372"/>
            <a:chOff x="1043188" y="1811355"/>
            <a:chExt cx="3621874" cy="2683372"/>
          </a:xfrm>
        </p:grpSpPr>
        <p:sp>
          <p:nvSpPr>
            <p:cNvPr id="14" name="Würfel 13"/>
            <p:cNvSpPr/>
            <p:nvPr/>
          </p:nvSpPr>
          <p:spPr>
            <a:xfrm>
              <a:off x="1043188" y="1811355"/>
              <a:ext cx="3387143" cy="2683372"/>
            </a:xfrm>
            <a:prstGeom prst="cube">
              <a:avLst>
                <a:gd name="adj" fmla="val 4654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ym typeface="Wingdings" panose="05000000000000000000" pitchFamily="2" charset="2"/>
                </a:rPr>
                <a:t> €€€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 rot="20073437">
              <a:off x="1823692" y="2048243"/>
              <a:ext cx="2290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Pre-Financing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 rot="18901253">
              <a:off x="3002171" y="2988449"/>
              <a:ext cx="1662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Guarantee </a:t>
              </a:r>
              <a:r>
                <a:rPr lang="en-US" dirty="0">
                  <a:solidFill>
                    <a:schemeClr val="bg1"/>
                  </a:solidFill>
                </a:rPr>
                <a:t>fund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5505134" y="3797049"/>
            <a:ext cx="3621874" cy="2683372"/>
            <a:chOff x="1043188" y="1811355"/>
            <a:chExt cx="3621874" cy="2683372"/>
          </a:xfrm>
        </p:grpSpPr>
        <p:sp>
          <p:nvSpPr>
            <p:cNvPr id="23" name="Würfel 22"/>
            <p:cNvSpPr/>
            <p:nvPr/>
          </p:nvSpPr>
          <p:spPr>
            <a:xfrm>
              <a:off x="1043188" y="1811355"/>
              <a:ext cx="3387143" cy="2683372"/>
            </a:xfrm>
            <a:prstGeom prst="cube">
              <a:avLst>
                <a:gd name="adj" fmla="val 4654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ym typeface="Wingdings" panose="05000000000000000000" pitchFamily="2" charset="2"/>
                </a:rPr>
                <a:t> €€€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 rot="20015517">
              <a:off x="1823692" y="2048243"/>
              <a:ext cx="18926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Cost Claims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 rot="18901253">
              <a:off x="3002171" y="2988449"/>
              <a:ext cx="1662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Guarantee </a:t>
              </a:r>
              <a:r>
                <a:rPr lang="en-US" dirty="0">
                  <a:solidFill>
                    <a:schemeClr val="bg1"/>
                  </a:solidFill>
                </a:rPr>
                <a:t>fund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0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Financial </a:t>
            </a: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Issues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98863" y="115932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Budget </a:t>
            </a:r>
            <a:r>
              <a:rPr lang="de-DE" sz="2000" b="1" dirty="0">
                <a:solidFill>
                  <a:srgbClr val="004F91"/>
                </a:solidFill>
                <a:cs typeface="Calibri"/>
              </a:rPr>
              <a:t>M</a:t>
            </a: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anagement </a:t>
            </a:r>
            <a:r>
              <a:rPr lang="de-DE" sz="2000" b="1" dirty="0">
                <a:solidFill>
                  <a:srgbClr val="004F91"/>
                </a:solidFill>
                <a:cs typeface="Calibri"/>
              </a:rPr>
              <a:t>T</a:t>
            </a: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ool on </a:t>
            </a:r>
            <a:r>
              <a:rPr lang="de-DE" sz="2000" b="1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 ECHORD++ Online </a:t>
            </a:r>
            <a:r>
              <a:rPr lang="de-DE" sz="2000" b="1" dirty="0">
                <a:solidFill>
                  <a:srgbClr val="004F91"/>
                </a:solidFill>
                <a:cs typeface="Calibri"/>
              </a:rPr>
              <a:t>P</a:t>
            </a: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ortal</a:t>
            </a: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63" y="2116292"/>
            <a:ext cx="8416383" cy="449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chtungspfeil 5"/>
          <p:cNvSpPr/>
          <p:nvPr/>
        </p:nvSpPr>
        <p:spPr>
          <a:xfrm>
            <a:off x="498863" y="1545581"/>
            <a:ext cx="3747752" cy="37337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Connected to Monitoring Tool!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17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Bildschirmpräsentation (4:3)</PresentationFormat>
  <Paragraphs>169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Laura</dc:creator>
  <cp:lastModifiedBy>Laura Voss</cp:lastModifiedBy>
  <cp:revision>72</cp:revision>
  <dcterms:created xsi:type="dcterms:W3CDTF">2014-01-20T10:21:39Z</dcterms:created>
  <dcterms:modified xsi:type="dcterms:W3CDTF">2015-01-13T15:22:51Z</dcterms:modified>
</cp:coreProperties>
</file>