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2"/>
    <p:sldId id="276" r:id="rId3"/>
    <p:sldId id="281" r:id="rId4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F91"/>
    <a:srgbClr val="006EB7"/>
    <a:srgbClr val="DADB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72" autoAdjust="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135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A736E-7755-FD41-89F9-A23197F32B2A}" type="datetimeFigureOut">
              <a:rPr lang="de-DE" smtClean="0"/>
              <a:pPr/>
              <a:t>13.01.2015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55FD1-ED93-3243-8B5F-84CBA914351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5654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C90FF-D117-634D-B710-ACA13075104D}" type="datetimeFigureOut">
              <a:rPr lang="de-DE" smtClean="0"/>
              <a:pPr/>
              <a:t>13.01.2015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C69ABA-9F49-ED4E-A3DD-F2D0758452D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3213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69ABA-9F49-ED4E-A3DD-F2D0758452D2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6098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69ABA-9F49-ED4E-A3DD-F2D0758452D2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0400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emf"/><Relationship Id="rId7" Type="http://schemas.openxmlformats.org/officeDocument/2006/relationships/image" Target="../media/image6.gif"/><Relationship Id="rId12" Type="http://schemas.openxmlformats.org/officeDocument/2006/relationships/image" Target="../media/image11.tif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g"/><Relationship Id="rId9" Type="http://schemas.openxmlformats.org/officeDocument/2006/relationships/image" Target="../media/image8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27"/>
          <p:cNvSpPr/>
          <p:nvPr userDrawn="1"/>
        </p:nvSpPr>
        <p:spPr>
          <a:xfrm>
            <a:off x="0" y="6088512"/>
            <a:ext cx="9144000" cy="769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Gerade Verbindung 23"/>
          <p:cNvCxnSpPr/>
          <p:nvPr userDrawn="1"/>
        </p:nvCxnSpPr>
        <p:spPr>
          <a:xfrm>
            <a:off x="3509955" y="3711482"/>
            <a:ext cx="5634045" cy="1588"/>
          </a:xfrm>
          <a:prstGeom prst="line">
            <a:avLst/>
          </a:prstGeom>
          <a:ln w="38100" cap="flat" cmpd="dbl" algn="ctr">
            <a:solidFill>
              <a:srgbClr val="004F9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27"/>
          <p:cNvCxnSpPr/>
          <p:nvPr userDrawn="1"/>
        </p:nvCxnSpPr>
        <p:spPr>
          <a:xfrm>
            <a:off x="3509955" y="4942897"/>
            <a:ext cx="5634045" cy="1588"/>
          </a:xfrm>
          <a:prstGeom prst="line">
            <a:avLst/>
          </a:prstGeom>
          <a:ln w="38100" cap="flat" cmpd="dbl" algn="ctr">
            <a:solidFill>
              <a:srgbClr val="004F9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32"/>
          <p:cNvCxnSpPr/>
          <p:nvPr userDrawn="1"/>
        </p:nvCxnSpPr>
        <p:spPr>
          <a:xfrm>
            <a:off x="3509955" y="2768374"/>
            <a:ext cx="5634045" cy="1588"/>
          </a:xfrm>
          <a:prstGeom prst="line">
            <a:avLst/>
          </a:prstGeom>
          <a:ln w="31750" cap="flat" cmpd="sng" algn="ctr">
            <a:solidFill>
              <a:srgbClr val="004F9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 userDrawn="1"/>
        </p:nvSpPr>
        <p:spPr>
          <a:xfrm>
            <a:off x="993868" y="2034743"/>
            <a:ext cx="7178504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sz="2000" dirty="0" smtClean="0">
                <a:solidFill>
                  <a:srgbClr val="004F91"/>
                </a:solidFill>
                <a:cs typeface="Calibri"/>
              </a:rPr>
              <a:t>European Clearing House </a:t>
            </a:r>
            <a:r>
              <a:rPr lang="de-DE" sz="2000" dirty="0" err="1" smtClean="0">
                <a:solidFill>
                  <a:srgbClr val="004F91"/>
                </a:solidFill>
                <a:cs typeface="Calibri"/>
              </a:rPr>
              <a:t>for</a:t>
            </a:r>
            <a:r>
              <a:rPr lang="de-DE" sz="2000" dirty="0" smtClean="0">
                <a:solidFill>
                  <a:srgbClr val="004F91"/>
                </a:solidFill>
                <a:cs typeface="Calibri"/>
              </a:rPr>
              <a:t> Open </a:t>
            </a:r>
            <a:r>
              <a:rPr lang="de-DE" sz="2000" dirty="0" err="1" smtClean="0">
                <a:solidFill>
                  <a:srgbClr val="004F91"/>
                </a:solidFill>
                <a:cs typeface="Calibri"/>
              </a:rPr>
              <a:t>Robotics</a:t>
            </a:r>
            <a:r>
              <a:rPr lang="de-DE" sz="2000" smtClean="0">
                <a:solidFill>
                  <a:srgbClr val="004F91"/>
                </a:solidFill>
                <a:cs typeface="Calibri"/>
              </a:rPr>
              <a:t> Development </a:t>
            </a:r>
            <a:r>
              <a:rPr lang="de-DE" sz="2000" dirty="0" smtClean="0">
                <a:solidFill>
                  <a:srgbClr val="004F91"/>
                </a:solidFill>
                <a:cs typeface="Calibri"/>
              </a:rPr>
              <a:t>Plus Plus</a:t>
            </a:r>
          </a:p>
        </p:txBody>
      </p:sp>
      <p:pic>
        <p:nvPicPr>
          <p:cNvPr id="18" name="Bild 19" descr="Final_ECHORD++_Logo_4c Kopie Kopie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4687" y="261704"/>
            <a:ext cx="5394254" cy="1633285"/>
          </a:xfrm>
          <a:prstGeom prst="rect">
            <a:avLst/>
          </a:prstGeom>
        </p:spPr>
      </p:pic>
      <p:cxnSp>
        <p:nvCxnSpPr>
          <p:cNvPr id="27" name="Gerade Verbindung 22"/>
          <p:cNvCxnSpPr/>
          <p:nvPr userDrawn="1"/>
        </p:nvCxnSpPr>
        <p:spPr>
          <a:xfrm>
            <a:off x="0" y="6086924"/>
            <a:ext cx="9144000" cy="1588"/>
          </a:xfrm>
          <a:prstGeom prst="line">
            <a:avLst/>
          </a:prstGeom>
          <a:ln w="31750" cap="flat" cmpd="sng" algn="ctr">
            <a:solidFill>
              <a:srgbClr val="004F9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9" name="Bild 21" descr="Echord Signe grau.eps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363334" y="2634037"/>
            <a:ext cx="2786022" cy="31816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0" y="6195600"/>
            <a:ext cx="915742" cy="482400"/>
          </a:xfrm>
          <a:prstGeom prst="rect">
            <a:avLst/>
          </a:prstGeom>
        </p:spPr>
      </p:pic>
      <p:pic>
        <p:nvPicPr>
          <p:cNvPr id="30" name="Bild 14" descr="upc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31695" y="6172298"/>
            <a:ext cx="1374723" cy="577384"/>
          </a:xfrm>
          <a:prstGeom prst="rect">
            <a:avLst/>
          </a:prstGeom>
          <a:ln>
            <a:noFill/>
          </a:ln>
        </p:spPr>
      </p:pic>
      <p:pic>
        <p:nvPicPr>
          <p:cNvPr id="31" name="Bild 9" descr="EU_Flag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82743" y="6186274"/>
            <a:ext cx="786569" cy="534211"/>
          </a:xfrm>
          <a:prstGeom prst="rect">
            <a:avLst/>
          </a:prstGeom>
          <a:ln>
            <a:noFill/>
          </a:ln>
        </p:spPr>
      </p:pic>
      <p:pic>
        <p:nvPicPr>
          <p:cNvPr id="32" name="Bild 10" descr="BRL_Logo.gif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94814" y="6171208"/>
            <a:ext cx="1527125" cy="579565"/>
          </a:xfrm>
          <a:prstGeom prst="rect">
            <a:avLst/>
          </a:prstGeom>
          <a:ln>
            <a:noFill/>
          </a:ln>
        </p:spPr>
      </p:pic>
      <p:pic>
        <p:nvPicPr>
          <p:cNvPr id="33" name="Bild 11" descr="FP7-gen-CMYK.eps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40474" y="6174312"/>
            <a:ext cx="707759" cy="577383"/>
          </a:xfrm>
          <a:prstGeom prst="rect">
            <a:avLst/>
          </a:prstGeom>
          <a:ln>
            <a:noFill/>
          </a:ln>
        </p:spPr>
      </p:pic>
      <p:pic>
        <p:nvPicPr>
          <p:cNvPr id="34" name="Bild 12" descr="CEA_logo_quadri-sur-fond-rouge.jpg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1935" y="6183908"/>
            <a:ext cx="654903" cy="534211"/>
          </a:xfrm>
          <a:prstGeom prst="rect">
            <a:avLst/>
          </a:prstGeom>
          <a:ln>
            <a:noFill/>
          </a:ln>
        </p:spPr>
      </p:pic>
      <p:pic>
        <p:nvPicPr>
          <p:cNvPr id="35" name="Bild 15" descr="sssa.jpg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3804" y="6148640"/>
            <a:ext cx="644537" cy="638991"/>
          </a:xfrm>
          <a:prstGeom prst="rect">
            <a:avLst/>
          </a:prstGeom>
          <a:ln>
            <a:noFill/>
          </a:ln>
        </p:spPr>
      </p:pic>
      <p:pic>
        <p:nvPicPr>
          <p:cNvPr id="36" name="Bild 16" descr="Logo_BOR.png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51096" y="6143506"/>
            <a:ext cx="1064047" cy="638992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37" name="Picture 36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93150" y="6276684"/>
            <a:ext cx="1647324" cy="3294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39" descr="Echord Signe grau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2371" t="3831" b="44435"/>
          <a:stretch>
            <a:fillRect/>
          </a:stretch>
        </p:blipFill>
        <p:spPr>
          <a:xfrm>
            <a:off x="1" y="0"/>
            <a:ext cx="7858273" cy="6864915"/>
          </a:xfrm>
          <a:prstGeom prst="rect">
            <a:avLst/>
          </a:prstGeom>
        </p:spPr>
      </p:pic>
      <p:cxnSp>
        <p:nvCxnSpPr>
          <p:cNvPr id="11" name="Gerade Verbindung 15"/>
          <p:cNvCxnSpPr/>
          <p:nvPr userDrawn="1"/>
        </p:nvCxnSpPr>
        <p:spPr>
          <a:xfrm>
            <a:off x="457200" y="1055897"/>
            <a:ext cx="8686800" cy="1588"/>
          </a:xfrm>
          <a:prstGeom prst="line">
            <a:avLst/>
          </a:prstGeom>
          <a:ln w="31750" cap="flat" cmpd="sng" algn="ctr">
            <a:solidFill>
              <a:srgbClr val="004F9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 26" descr="Final_ECHORD++_Logo_4c Kopie Kopie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2336" y="109644"/>
            <a:ext cx="1475629" cy="446794"/>
          </a:xfrm>
          <a:prstGeom prst="rect">
            <a:avLst/>
          </a:prstGeom>
        </p:spPr>
      </p:pic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Jan. 15th, 2015 // Neitz</a:t>
            </a:r>
            <a:endParaRPr lang="de-DE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B48FFF-32C9-2C41-A177-9D7EC94EFE9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8496" b="40718"/>
          <a:stretch/>
        </p:blipFill>
        <p:spPr>
          <a:xfrm>
            <a:off x="3736119" y="2161893"/>
            <a:ext cx="4958994" cy="4696106"/>
          </a:xfrm>
          <a:prstGeom prst="rect">
            <a:avLst/>
          </a:prstGeom>
        </p:spPr>
      </p:pic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10400" y="6492874"/>
            <a:ext cx="2133600" cy="365125"/>
          </a:xfrm>
        </p:spPr>
        <p:txBody>
          <a:bodyPr vert="horz" lIns="91440" tIns="45720" rIns="91440" bIns="45720" rtlCol="0" anchor="ctr"/>
          <a:lstStyle>
            <a:lvl1pPr algn="r">
              <a:defRPr lang="de-DE" smtClean="0">
                <a:solidFill>
                  <a:srgbClr val="004F91"/>
                </a:solidFill>
              </a:defRPr>
            </a:lvl1pPr>
          </a:lstStyle>
          <a:p>
            <a:fld id="{55B48FFF-32C9-2C41-A177-9D7EC94EFE94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1" name="Gerade Verbindung 15"/>
          <p:cNvCxnSpPr/>
          <p:nvPr userDrawn="1"/>
        </p:nvCxnSpPr>
        <p:spPr>
          <a:xfrm flipV="1">
            <a:off x="3736119" y="1057485"/>
            <a:ext cx="5407881" cy="8137"/>
          </a:xfrm>
          <a:prstGeom prst="line">
            <a:avLst/>
          </a:prstGeom>
          <a:ln w="31750" cap="flat" cmpd="sng" algn="ctr">
            <a:solidFill>
              <a:srgbClr val="004F9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 26" descr="Final_ECHORD++_Logo_4c Kopie Kopie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2336" y="109644"/>
            <a:ext cx="1475629" cy="446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748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Jan. 15th, 2015 // Neitz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48FFF-32C9-2C41-A177-9D7EC94EFE9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1" y="0"/>
            <a:ext cx="9143999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65000"/>
                </a:schemeClr>
              </a:gs>
            </a:gsLst>
            <a:lin ang="594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90000"/>
              </a:lnSpc>
            </a:pPr>
            <a:endParaRPr lang="de-DE" sz="18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feld 18"/>
          <p:cNvSpPr txBox="1"/>
          <p:nvPr/>
        </p:nvSpPr>
        <p:spPr>
          <a:xfrm>
            <a:off x="993868" y="2034743"/>
            <a:ext cx="7178504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sz="2000" dirty="0" smtClean="0">
                <a:solidFill>
                  <a:srgbClr val="004F91"/>
                </a:solidFill>
                <a:cs typeface="Calibri"/>
              </a:rPr>
              <a:t>European Clearing House </a:t>
            </a:r>
            <a:r>
              <a:rPr lang="de-DE" sz="2000" dirty="0" err="1" smtClean="0">
                <a:solidFill>
                  <a:srgbClr val="004F91"/>
                </a:solidFill>
                <a:cs typeface="Calibri"/>
              </a:rPr>
              <a:t>for</a:t>
            </a:r>
            <a:r>
              <a:rPr lang="de-DE" sz="2000" dirty="0" smtClean="0">
                <a:solidFill>
                  <a:srgbClr val="004F91"/>
                </a:solidFill>
                <a:cs typeface="Calibri"/>
              </a:rPr>
              <a:t> Open </a:t>
            </a:r>
            <a:r>
              <a:rPr lang="de-DE" sz="2000" dirty="0" err="1" smtClean="0">
                <a:solidFill>
                  <a:srgbClr val="004F91"/>
                </a:solidFill>
                <a:cs typeface="Calibri"/>
              </a:rPr>
              <a:t>Robotics</a:t>
            </a:r>
            <a:r>
              <a:rPr lang="de-DE" sz="2000" smtClean="0">
                <a:solidFill>
                  <a:srgbClr val="004F91"/>
                </a:solidFill>
                <a:cs typeface="Calibri"/>
              </a:rPr>
              <a:t> Development </a:t>
            </a:r>
            <a:r>
              <a:rPr lang="de-DE" sz="2000" dirty="0" smtClean="0">
                <a:solidFill>
                  <a:srgbClr val="004F91"/>
                </a:solidFill>
                <a:cs typeface="Calibri"/>
              </a:rPr>
              <a:t>Plus Plus</a:t>
            </a:r>
          </a:p>
        </p:txBody>
      </p:sp>
      <p:pic>
        <p:nvPicPr>
          <p:cNvPr id="20" name="Bild 19" descr="Final_ECHORD++_Logo_4c Kopie Kopie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4687" y="261704"/>
            <a:ext cx="5394254" cy="1633285"/>
          </a:xfrm>
          <a:prstGeom prst="rect">
            <a:avLst/>
          </a:prstGeom>
        </p:spPr>
      </p:pic>
      <p:cxnSp>
        <p:nvCxnSpPr>
          <p:cNvPr id="23" name="Gerade Verbindung 22"/>
          <p:cNvCxnSpPr/>
          <p:nvPr/>
        </p:nvCxnSpPr>
        <p:spPr>
          <a:xfrm>
            <a:off x="0" y="6086924"/>
            <a:ext cx="9144000" cy="1588"/>
          </a:xfrm>
          <a:prstGeom prst="line">
            <a:avLst/>
          </a:prstGeom>
          <a:ln w="31750" cap="flat" cmpd="sng" algn="ctr">
            <a:solidFill>
              <a:srgbClr val="004F9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3509955" y="3711482"/>
            <a:ext cx="5634045" cy="1588"/>
          </a:xfrm>
          <a:prstGeom prst="line">
            <a:avLst/>
          </a:prstGeom>
          <a:ln w="38100" cap="flat" cmpd="dbl" algn="ctr">
            <a:solidFill>
              <a:srgbClr val="004F9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>
            <a:off x="3509955" y="4942897"/>
            <a:ext cx="5634045" cy="1588"/>
          </a:xfrm>
          <a:prstGeom prst="line">
            <a:avLst/>
          </a:prstGeom>
          <a:ln w="38100" cap="flat" cmpd="dbl" algn="ctr">
            <a:solidFill>
              <a:srgbClr val="004F9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>
            <a:off x="3509955" y="2768374"/>
            <a:ext cx="5634045" cy="1588"/>
          </a:xfrm>
          <a:prstGeom prst="line">
            <a:avLst/>
          </a:prstGeom>
          <a:ln w="31750" cap="flat" cmpd="sng" algn="ctr">
            <a:solidFill>
              <a:srgbClr val="004F9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Untertitel 2"/>
          <p:cNvSpPr txBox="1">
            <a:spLocks/>
          </p:cNvSpPr>
          <p:nvPr/>
        </p:nvSpPr>
        <p:spPr>
          <a:xfrm>
            <a:off x="3509953" y="2921896"/>
            <a:ext cx="5370277" cy="6463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lang="de-DE" sz="2000" b="1" kern="1200">
                <a:solidFill>
                  <a:srgbClr val="004F91"/>
                </a:solidFill>
                <a:latin typeface="Verdana"/>
                <a:ea typeface="+mn-ea"/>
                <a:cs typeface="Verdan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de-DE" b="0" dirty="0"/>
              <a:t>Experiment Kick-Off</a:t>
            </a:r>
            <a:br>
              <a:rPr lang="de-DE" b="0" dirty="0"/>
            </a:br>
            <a:endParaRPr lang="de-DE" b="0" dirty="0"/>
          </a:p>
        </p:txBody>
      </p:sp>
      <p:sp>
        <p:nvSpPr>
          <p:cNvPr id="9" name="Untertitel 2"/>
          <p:cNvSpPr txBox="1">
            <a:spLocks/>
          </p:cNvSpPr>
          <p:nvPr/>
        </p:nvSpPr>
        <p:spPr>
          <a:xfrm>
            <a:off x="3509952" y="4008259"/>
            <a:ext cx="5370277" cy="3693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lang="de-DE" sz="2000" b="1" kern="1200">
                <a:solidFill>
                  <a:srgbClr val="004F91"/>
                </a:solidFill>
                <a:latin typeface="Verdana"/>
                <a:ea typeface="+mn-ea"/>
                <a:cs typeface="Verdan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10" name="Untertitel 2"/>
          <p:cNvSpPr txBox="1">
            <a:spLocks/>
          </p:cNvSpPr>
          <p:nvPr/>
        </p:nvSpPr>
        <p:spPr>
          <a:xfrm>
            <a:off x="3509955" y="5163736"/>
            <a:ext cx="5370277" cy="3693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lang="de-DE" sz="2000" b="1" kern="1200">
                <a:solidFill>
                  <a:srgbClr val="004F91"/>
                </a:solidFill>
                <a:latin typeface="Verdana"/>
                <a:ea typeface="+mn-ea"/>
                <a:cs typeface="Verdan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de-DE" b="0" dirty="0" err="1" smtClean="0"/>
              <a:t>January</a:t>
            </a:r>
            <a:r>
              <a:rPr lang="de-DE" b="0" dirty="0" smtClean="0"/>
              <a:t> 15th &amp; 16th, </a:t>
            </a:r>
            <a:r>
              <a:rPr lang="de-DE" b="0" dirty="0"/>
              <a:t>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/>
        </p:nvSpPr>
        <p:spPr>
          <a:xfrm>
            <a:off x="498863" y="538167"/>
            <a:ext cx="8263697" cy="4801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90000"/>
              </a:lnSpc>
              <a:spcAft>
                <a:spcPts val="1200"/>
              </a:spcAft>
            </a:pPr>
            <a:r>
              <a:rPr lang="de-DE" sz="2800" b="1" dirty="0" smtClean="0">
                <a:solidFill>
                  <a:srgbClr val="004F91"/>
                </a:solidFill>
                <a:latin typeface="Calibri"/>
                <a:cs typeface="Calibri"/>
              </a:rPr>
              <a:t>Agenda – Day 1</a:t>
            </a:r>
          </a:p>
        </p:txBody>
      </p:sp>
      <p:sp>
        <p:nvSpPr>
          <p:cNvPr id="2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C0E3-8C52-7048-AF52-C07F611E87E7}" type="slidenum">
              <a:rPr lang="de-DE" smtClean="0">
                <a:solidFill>
                  <a:srgbClr val="004F91"/>
                </a:solidFill>
                <a:latin typeface="Calibri"/>
                <a:cs typeface="Calibri"/>
              </a:rPr>
              <a:pPr/>
              <a:t>2</a:t>
            </a:fld>
            <a:endParaRPr lang="de-DE" dirty="0">
              <a:solidFill>
                <a:srgbClr val="004F91"/>
              </a:solidFill>
              <a:latin typeface="Calibri"/>
              <a:cs typeface="Calibri"/>
            </a:endParaRPr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318577"/>
              </p:ext>
            </p:extLst>
          </p:nvPr>
        </p:nvGraphicFramePr>
        <p:xfrm>
          <a:off x="498863" y="1226977"/>
          <a:ext cx="8411872" cy="3898541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199308"/>
                <a:gridCol w="5029200"/>
                <a:gridCol w="2183364"/>
              </a:tblGrid>
              <a:tr h="1777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09:30-11:00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68" marR="8068" marT="806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Arrival, registration and coffee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68" marR="8068" marT="806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68" marR="8068" marT="8068" marB="0"/>
                </a:tc>
              </a:tr>
              <a:tr h="1777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11:00-11:05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68" marR="8068" marT="806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Welcome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68" marR="8068" marT="806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Christophe Leroux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68" marR="8068" marT="8068" marB="0"/>
                </a:tc>
              </a:tr>
              <a:tr h="1777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11:05-11:15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68" marR="8068" marT="806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Introduction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68" marR="8068" marT="806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Paolo Dario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68" marR="8068" marT="8068" marB="0"/>
                </a:tc>
              </a:tr>
              <a:tr h="6392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11:15-12:15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68" marR="8068" marT="806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Experiment </a:t>
                      </a:r>
                      <a:r>
                        <a:rPr lang="de-DE" sz="1400" dirty="0" err="1">
                          <a:effectLst/>
                        </a:rPr>
                        <a:t>presentations</a:t>
                      </a:r>
                      <a:r>
                        <a:rPr lang="de-DE" sz="1400" dirty="0">
                          <a:effectLst/>
                        </a:rPr>
                        <a:t> – Part 1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</a:rPr>
                        <a:t>1. </a:t>
                      </a:r>
                      <a:r>
                        <a:rPr lang="en-US" sz="1400" dirty="0" err="1" smtClean="0">
                          <a:effectLst/>
                        </a:rPr>
                        <a:t>EXOTrainer</a:t>
                      </a:r>
                      <a:r>
                        <a:rPr lang="en-US" sz="1400" dirty="0" smtClean="0">
                          <a:effectLst/>
                        </a:rPr>
                        <a:t> , 2. LA-ROSES,</a:t>
                      </a:r>
                      <a:r>
                        <a:rPr lang="en-US" sz="1400" baseline="0" dirty="0" smtClean="0">
                          <a:effectLst/>
                        </a:rPr>
                        <a:t> 3. </a:t>
                      </a:r>
                      <a:r>
                        <a:rPr lang="en-US" sz="1400" dirty="0" err="1" smtClean="0">
                          <a:effectLst/>
                        </a:rPr>
                        <a:t>LINArm</a:t>
                      </a:r>
                      <a:r>
                        <a:rPr lang="en-US" sz="1400" dirty="0" smtClean="0">
                          <a:effectLst/>
                        </a:rPr>
                        <a:t>++,</a:t>
                      </a:r>
                      <a:r>
                        <a:rPr lang="en-US" sz="1400" baseline="0" dirty="0" smtClean="0">
                          <a:effectLst/>
                        </a:rPr>
                        <a:t> 4. </a:t>
                      </a:r>
                      <a:r>
                        <a:rPr lang="en-US" sz="1400" dirty="0" smtClean="0">
                          <a:effectLst/>
                        </a:rPr>
                        <a:t>MOTORE++,</a:t>
                      </a:r>
                      <a:endParaRPr lang="de-DE" sz="1400" dirty="0">
                        <a:effectLst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</a:rPr>
                        <a:t>5. 3D </a:t>
                      </a:r>
                      <a:r>
                        <a:rPr lang="en-US" sz="1400" dirty="0">
                          <a:effectLst/>
                        </a:rPr>
                        <a:t>Smart Sense and </a:t>
                      </a:r>
                      <a:r>
                        <a:rPr lang="en-US" sz="1400" dirty="0" smtClean="0">
                          <a:effectLst/>
                        </a:rPr>
                        <a:t>Control</a:t>
                      </a:r>
                      <a:r>
                        <a:rPr lang="de-DE" sz="1400" dirty="0" smtClean="0">
                          <a:effectLst/>
                        </a:rPr>
                        <a:t>,</a:t>
                      </a:r>
                      <a:r>
                        <a:rPr lang="de-DE" sz="1400" baseline="0" dirty="0" smtClean="0">
                          <a:effectLst/>
                        </a:rPr>
                        <a:t> 6. </a:t>
                      </a:r>
                      <a:r>
                        <a:rPr lang="de-DE" sz="1400" dirty="0" err="1" smtClean="0">
                          <a:effectLst/>
                        </a:rPr>
                        <a:t>GARotics</a:t>
                      </a:r>
                      <a:r>
                        <a:rPr lang="de-DE" sz="1400" dirty="0" smtClean="0">
                          <a:effectLst/>
                        </a:rPr>
                        <a:t>,</a:t>
                      </a:r>
                      <a:r>
                        <a:rPr lang="de-DE" sz="1400" baseline="0" dirty="0" smtClean="0">
                          <a:effectLst/>
                        </a:rPr>
                        <a:t> 7. </a:t>
                      </a:r>
                      <a:r>
                        <a:rPr lang="de-DE" sz="1400" dirty="0" smtClean="0">
                          <a:effectLst/>
                        </a:rPr>
                        <a:t>MARS,</a:t>
                      </a:r>
                      <a:r>
                        <a:rPr lang="de-DE" sz="1400" baseline="0" dirty="0" smtClean="0">
                          <a:effectLst/>
                        </a:rPr>
                        <a:t> 8. </a:t>
                      </a:r>
                      <a:r>
                        <a:rPr lang="de-DE" sz="1400" dirty="0" smtClean="0">
                          <a:effectLst/>
                        </a:rPr>
                        <a:t>ROAR 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68" marR="8068" marT="806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Experiment partners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68" marR="8068" marT="8068" marB="0"/>
                </a:tc>
              </a:tr>
              <a:tr h="1777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12:15-14:00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68" marR="8068" marT="806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</a:rPr>
                        <a:t>Lunch</a:t>
                      </a:r>
                      <a:endParaRPr lang="de-D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68" marR="8068" marT="806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68" marR="8068" marT="8068" marB="0"/>
                </a:tc>
              </a:tr>
              <a:tr h="1777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14:00-14:25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68" marR="8068" marT="806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Monitoring Process &amp; Platform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68" marR="8068" marT="806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Reinhard Lafrenz 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68" marR="8068" marT="8068" marB="0"/>
                </a:tc>
              </a:tr>
              <a:tr h="1777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14:25-15:00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68" marR="8068" marT="806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Monitoring team members introduce themselves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68" marR="8068" marT="806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Monitoring team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68" marR="8068" marT="8068" marB="0"/>
                </a:tc>
              </a:tr>
              <a:tr h="1777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15:00-15:30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68" marR="8068" marT="806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</a:rPr>
                        <a:t>Coffee break</a:t>
                      </a:r>
                      <a:endParaRPr lang="de-D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68" marR="8068" marT="806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68" marR="8068" marT="8068" marB="0"/>
                </a:tc>
              </a:tr>
              <a:tr h="6505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15:30-16:30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68" marR="8068" marT="806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Experiment </a:t>
                      </a:r>
                      <a:r>
                        <a:rPr lang="de-DE" sz="1400" dirty="0" err="1">
                          <a:effectLst/>
                        </a:rPr>
                        <a:t>presentations</a:t>
                      </a:r>
                      <a:r>
                        <a:rPr lang="de-DE" sz="1400" dirty="0">
                          <a:effectLst/>
                        </a:rPr>
                        <a:t> – Part 2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de-DE" sz="1400" dirty="0" smtClean="0">
                          <a:effectLst/>
                        </a:rPr>
                        <a:t>9. </a:t>
                      </a:r>
                      <a:r>
                        <a:rPr lang="de-DE" sz="1400" dirty="0" err="1" smtClean="0">
                          <a:effectLst/>
                        </a:rPr>
                        <a:t>DexBuddy</a:t>
                      </a:r>
                      <a:r>
                        <a:rPr lang="de-DE" sz="1400" dirty="0" smtClean="0">
                          <a:effectLst/>
                        </a:rPr>
                        <a:t>,</a:t>
                      </a:r>
                      <a:r>
                        <a:rPr lang="de-DE" sz="1400" baseline="0" dirty="0" smtClean="0">
                          <a:effectLst/>
                        </a:rPr>
                        <a:t> 10. </a:t>
                      </a:r>
                      <a:r>
                        <a:rPr lang="de-DE" sz="1400" dirty="0" smtClean="0">
                          <a:effectLst/>
                        </a:rPr>
                        <a:t>MODUL, 11. </a:t>
                      </a:r>
                      <a:r>
                        <a:rPr lang="de-DE" sz="1400" dirty="0" err="1" smtClean="0">
                          <a:effectLst/>
                        </a:rPr>
                        <a:t>Pickit</a:t>
                      </a:r>
                      <a:r>
                        <a:rPr lang="de-DE" sz="1400" dirty="0" smtClean="0">
                          <a:effectLst/>
                        </a:rPr>
                        <a:t>,</a:t>
                      </a:r>
                      <a:r>
                        <a:rPr lang="de-DE" sz="1400" baseline="0" dirty="0" smtClean="0">
                          <a:effectLst/>
                        </a:rPr>
                        <a:t> 12. </a:t>
                      </a:r>
                      <a:r>
                        <a:rPr lang="de-DE" sz="1400" dirty="0" smtClean="0">
                          <a:effectLst/>
                        </a:rPr>
                        <a:t>SAPARO,</a:t>
                      </a:r>
                      <a:endParaRPr lang="de-DE" sz="1400" dirty="0">
                        <a:effectLst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</a:rPr>
                        <a:t>13. 2F,</a:t>
                      </a:r>
                      <a:r>
                        <a:rPr lang="en-US" sz="1400" baseline="0" dirty="0" smtClean="0">
                          <a:effectLst/>
                        </a:rPr>
                        <a:t> 14. </a:t>
                      </a:r>
                      <a:r>
                        <a:rPr lang="de-DE" sz="1400" dirty="0" err="1" smtClean="0">
                          <a:effectLst/>
                        </a:rPr>
                        <a:t>CoHRos</a:t>
                      </a:r>
                      <a:r>
                        <a:rPr lang="de-DE" sz="1400" dirty="0" smtClean="0">
                          <a:effectLst/>
                        </a:rPr>
                        <a:t>,</a:t>
                      </a:r>
                      <a:r>
                        <a:rPr lang="de-DE" sz="1400" baseline="0" dirty="0" smtClean="0">
                          <a:effectLst/>
                        </a:rPr>
                        <a:t> 15. </a:t>
                      </a:r>
                      <a:r>
                        <a:rPr lang="de-DE" sz="1400" dirty="0" smtClean="0">
                          <a:effectLst/>
                        </a:rPr>
                        <a:t>DEBUR,</a:t>
                      </a:r>
                      <a:r>
                        <a:rPr lang="de-DE" sz="1400" baseline="0" dirty="0" smtClean="0">
                          <a:effectLst/>
                        </a:rPr>
                        <a:t> 16. </a:t>
                      </a:r>
                      <a:r>
                        <a:rPr lang="en-US" sz="1400" dirty="0" err="1" smtClean="0">
                          <a:effectLst/>
                        </a:rPr>
                        <a:t>Tirebot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68" marR="8068" marT="806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Experiment partners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68" marR="8068" marT="8068" marB="0"/>
                </a:tc>
              </a:tr>
              <a:tr h="1777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16:30-17:00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68" marR="8068" marT="806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QM Process &amp; Key Performance Indicators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68" marR="8068" marT="806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Marie-Luise Neitz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68" marR="8068" marT="8068" marB="0"/>
                </a:tc>
              </a:tr>
              <a:tr h="1777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17:00-17:30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68" marR="8068" marT="806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Reporting Procedure and Financial Issues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68" marR="8068" marT="806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Marie-Luise Neitz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68" marR="8068" marT="8068" marB="0"/>
                </a:tc>
              </a:tr>
              <a:tr h="1777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17:30-18:00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68" marR="8068" marT="806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CEA Lab Tour (optional)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68" marR="8068" marT="806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68" marR="8068" marT="8068" marB="0"/>
                </a:tc>
              </a:tr>
              <a:tr h="1777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19:30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68" marR="8068" marT="806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Dinner (optional)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68" marR="8068" marT="806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68" marR="8068" marT="8068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560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/>
        </p:nvSpPr>
        <p:spPr>
          <a:xfrm>
            <a:off x="498863" y="538167"/>
            <a:ext cx="8263697" cy="4801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90000"/>
              </a:lnSpc>
              <a:spcAft>
                <a:spcPts val="1200"/>
              </a:spcAft>
            </a:pPr>
            <a:r>
              <a:rPr lang="de-DE" sz="2800" b="1" dirty="0" smtClean="0">
                <a:solidFill>
                  <a:srgbClr val="004F91"/>
                </a:solidFill>
                <a:latin typeface="Calibri"/>
                <a:cs typeface="Calibri"/>
              </a:rPr>
              <a:t>Agenda – Day 1</a:t>
            </a:r>
          </a:p>
        </p:txBody>
      </p:sp>
      <p:sp>
        <p:nvSpPr>
          <p:cNvPr id="2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C0E3-8C52-7048-AF52-C07F611E87E7}" type="slidenum">
              <a:rPr lang="de-DE" smtClean="0">
                <a:solidFill>
                  <a:srgbClr val="004F91"/>
                </a:solidFill>
                <a:latin typeface="Calibri"/>
                <a:cs typeface="Calibri"/>
              </a:rPr>
              <a:pPr/>
              <a:t>3</a:t>
            </a:fld>
            <a:endParaRPr lang="de-DE" dirty="0">
              <a:solidFill>
                <a:srgbClr val="004F91"/>
              </a:solidFill>
              <a:latin typeface="Calibri"/>
              <a:cs typeface="Calibri"/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984900"/>
              </p:ext>
            </p:extLst>
          </p:nvPr>
        </p:nvGraphicFramePr>
        <p:xfrm>
          <a:off x="498863" y="1220424"/>
          <a:ext cx="8393209" cy="3673873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227300"/>
                <a:gridCol w="5038531"/>
                <a:gridCol w="2127378"/>
              </a:tblGrid>
              <a:tr h="2226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08:30-08:35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5" marR="2135" marT="213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Welcome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5" marR="2135" marT="213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5" marR="2135" marT="2135" marB="0"/>
                </a:tc>
              </a:tr>
              <a:tr h="452603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08:35-09:45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5" marR="2135" marT="2135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“Strategies and techniques for managing innovation: a perspective from an SME”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5" marR="2135" marT="2135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Rich Walker (Shadow)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5" marR="2135" marT="2135" marB="0"/>
                </a:tc>
              </a:tr>
              <a:tr h="2077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Title </a:t>
                      </a:r>
                      <a:r>
                        <a:rPr lang="en-US" sz="1400" dirty="0" err="1">
                          <a:effectLst/>
                        </a:rPr>
                        <a:t>tba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5" marR="2135" marT="213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Geoff Pegman (RURobots)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5" marR="2135" marT="2135" marB="0"/>
                </a:tc>
              </a:tr>
              <a:tr h="714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09:45-10:15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5" marR="2135" marT="213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</a:rPr>
                        <a:t>Coffee break</a:t>
                      </a:r>
                      <a:endParaRPr lang="de-D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5" marR="2135" marT="213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5" marR="2135" marT="2135" marB="0"/>
                </a:tc>
              </a:tr>
              <a:tr h="1768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10:15-12:00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5" marR="2135" marT="213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Public Relations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5" marR="2135" marT="213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Sarah Cockburn-Price (Cockburn-Price &amp; Carter Public Relations)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5" marR="2135" marT="2135" marB="0"/>
                </a:tc>
              </a:tr>
              <a:tr h="2226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12:00-13:30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5" marR="2135" marT="213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</a:rPr>
                        <a:t>Lunch</a:t>
                      </a:r>
                      <a:endParaRPr lang="de-D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5" marR="2135" marT="213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5" marR="2135" marT="2135" marB="0"/>
                </a:tc>
              </a:tr>
              <a:tr h="4320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13:30-14:00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5" marR="2135" marT="213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Workshop for Experiment Partners: Networking session - Which media to approach?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5" marR="2135" marT="213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All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5" marR="2135" marT="2135" marB="0"/>
                </a:tc>
              </a:tr>
              <a:tr h="3846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14:00-14:30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5" marR="2135" marT="213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Workshop for Experiment Partners: Development of Experiment’s communication timeline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5" marR="2135" marT="213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All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5" marR="2135" marT="2135" marB="0"/>
                </a:tc>
              </a:tr>
              <a:tr h="2439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14:30-15:15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5" marR="2135" marT="213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Workshop for Experiment Partners: Presentation of Experiment’s communication timeline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5" marR="2135" marT="213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All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5" marR="2135" marT="2135" marB="0"/>
                </a:tc>
              </a:tr>
              <a:tr h="1779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15:15-15:30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5" marR="2135" marT="213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Wrap-up and goodbye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5" marR="2135" marT="213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5" marR="2135" marT="213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388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261</Words>
  <Application>Microsoft Office PowerPoint</Application>
  <PresentationFormat>Bildschirmpräsentation (4:3)</PresentationFormat>
  <Paragraphs>82</Paragraphs>
  <Slides>3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Verdana</vt:lpstr>
      <vt:lpstr>Office-Design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Laura</dc:creator>
  <cp:lastModifiedBy>Laura Voss</cp:lastModifiedBy>
  <cp:revision>53</cp:revision>
  <dcterms:created xsi:type="dcterms:W3CDTF">2014-01-20T10:21:39Z</dcterms:created>
  <dcterms:modified xsi:type="dcterms:W3CDTF">2015-01-13T15:25:00Z</dcterms:modified>
</cp:coreProperties>
</file>