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3" r:id="rId6"/>
    <p:sldId id="262" r:id="rId7"/>
    <p:sldId id="265" r:id="rId8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-Luise Neitz" initials="M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6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6-29T15:29:24.228" idx="1">
    <p:pos x="10" y="10"/>
    <p:text>Diskussionspunkte auf einer Folie zusammenfassen und wo das diskutiert wird.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76783-4595-4602-939D-172CD301F3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BC87387-180B-4D66-AA17-63888315C78E}">
      <dgm:prSet phldrT="[Text]"/>
      <dgm:spPr/>
      <dgm:t>
        <a:bodyPr/>
        <a:lstStyle/>
        <a:p>
          <a:r>
            <a:rPr lang="de-DE" dirty="0" smtClean="0"/>
            <a:t>Mission Statement</a:t>
          </a:r>
          <a:endParaRPr lang="de-DE" dirty="0"/>
        </a:p>
      </dgm:t>
    </dgm:pt>
    <dgm:pt modelId="{2D1FDFA2-3753-4A57-8E86-36D806A14CD0}" type="parTrans" cxnId="{BF36F3BE-5BC9-4CB6-8584-E0FC1B8FD443}">
      <dgm:prSet/>
      <dgm:spPr/>
      <dgm:t>
        <a:bodyPr/>
        <a:lstStyle/>
        <a:p>
          <a:endParaRPr lang="de-DE"/>
        </a:p>
      </dgm:t>
    </dgm:pt>
    <dgm:pt modelId="{3523FB1E-88F6-48CB-A834-8F75EAB940CC}" type="sibTrans" cxnId="{BF36F3BE-5BC9-4CB6-8584-E0FC1B8FD443}">
      <dgm:prSet/>
      <dgm:spPr/>
      <dgm:t>
        <a:bodyPr/>
        <a:lstStyle/>
        <a:p>
          <a:endParaRPr lang="de-DE"/>
        </a:p>
      </dgm:t>
    </dgm:pt>
    <dgm:pt modelId="{14398764-6ABC-4858-90FC-71E6E5103374}">
      <dgm:prSet phldrT="[Text]"/>
      <dgm:spPr/>
      <dgm:t>
        <a:bodyPr/>
        <a:lstStyle/>
        <a:p>
          <a:r>
            <a:rPr lang="de-DE" dirty="0" smtClean="0"/>
            <a:t>Technical Input</a:t>
          </a:r>
          <a:endParaRPr lang="de-DE" dirty="0"/>
        </a:p>
      </dgm:t>
    </dgm:pt>
    <dgm:pt modelId="{F8A49C0C-DE5D-4955-B50C-48699923FBD0}" type="parTrans" cxnId="{0181118D-A478-4DEA-B192-13374AC39C3F}">
      <dgm:prSet/>
      <dgm:spPr/>
      <dgm:t>
        <a:bodyPr/>
        <a:lstStyle/>
        <a:p>
          <a:endParaRPr lang="de-DE"/>
        </a:p>
      </dgm:t>
    </dgm:pt>
    <dgm:pt modelId="{837D25EA-128B-45FA-B173-215679D32D93}" type="sibTrans" cxnId="{0181118D-A478-4DEA-B192-13374AC39C3F}">
      <dgm:prSet/>
      <dgm:spPr/>
      <dgm:t>
        <a:bodyPr/>
        <a:lstStyle/>
        <a:p>
          <a:endParaRPr lang="de-DE"/>
        </a:p>
      </dgm:t>
    </dgm:pt>
    <dgm:pt modelId="{CF70C59B-B9D1-40AA-BF1D-BEC06B8BED7B}">
      <dgm:prSet phldrT="[Text]"/>
      <dgm:spPr/>
      <dgm:t>
        <a:bodyPr/>
        <a:lstStyle/>
        <a:p>
          <a:r>
            <a:rPr lang="de-DE" dirty="0" smtClean="0"/>
            <a:t>Technical progress</a:t>
          </a:r>
          <a:endParaRPr lang="de-DE" dirty="0"/>
        </a:p>
      </dgm:t>
    </dgm:pt>
    <dgm:pt modelId="{01FF6F01-8CBC-48FB-B7F7-120C5BD8F7C5}" type="parTrans" cxnId="{9EFCD6E2-3313-40E8-A42E-57C81B2070D0}">
      <dgm:prSet/>
      <dgm:spPr/>
      <dgm:t>
        <a:bodyPr/>
        <a:lstStyle/>
        <a:p>
          <a:endParaRPr lang="de-DE"/>
        </a:p>
      </dgm:t>
    </dgm:pt>
    <dgm:pt modelId="{C0C06FC8-E008-4F51-A83E-FB7DF5A9CFFD}" type="sibTrans" cxnId="{9EFCD6E2-3313-40E8-A42E-57C81B2070D0}">
      <dgm:prSet/>
      <dgm:spPr/>
      <dgm:t>
        <a:bodyPr/>
        <a:lstStyle/>
        <a:p>
          <a:endParaRPr lang="de-DE"/>
        </a:p>
      </dgm:t>
    </dgm:pt>
    <dgm:pt modelId="{475FC4C1-6141-4204-B5AA-BFD241DADCE4}">
      <dgm:prSet phldrT="[Text]"/>
      <dgm:spPr/>
      <dgm:t>
        <a:bodyPr/>
        <a:lstStyle/>
        <a:p>
          <a:r>
            <a:rPr lang="de-DE" dirty="0" smtClean="0"/>
            <a:t>Impact</a:t>
          </a:r>
          <a:endParaRPr lang="de-DE" dirty="0"/>
        </a:p>
      </dgm:t>
    </dgm:pt>
    <dgm:pt modelId="{EECF1138-B093-49DB-9FCA-1B950C19E063}" type="parTrans" cxnId="{173891DB-1289-4B1A-92CF-09783BE54794}">
      <dgm:prSet/>
      <dgm:spPr/>
      <dgm:t>
        <a:bodyPr/>
        <a:lstStyle/>
        <a:p>
          <a:endParaRPr lang="de-DE"/>
        </a:p>
      </dgm:t>
    </dgm:pt>
    <dgm:pt modelId="{19668E16-6734-4C20-92F1-CF796356E22D}" type="sibTrans" cxnId="{173891DB-1289-4B1A-92CF-09783BE54794}">
      <dgm:prSet/>
      <dgm:spPr/>
      <dgm:t>
        <a:bodyPr/>
        <a:lstStyle/>
        <a:p>
          <a:endParaRPr lang="de-DE"/>
        </a:p>
      </dgm:t>
    </dgm:pt>
    <dgm:pt modelId="{06451A07-1926-4641-BD1D-88611E558B5D}">
      <dgm:prSet phldrT="[Text]"/>
      <dgm:spPr/>
      <dgm:t>
        <a:bodyPr/>
        <a:lstStyle/>
        <a:p>
          <a:r>
            <a:rPr lang="de-DE" dirty="0" smtClean="0"/>
            <a:t>Measurable Technical Features</a:t>
          </a:r>
          <a:endParaRPr lang="de-DE" dirty="0"/>
        </a:p>
      </dgm:t>
    </dgm:pt>
    <dgm:pt modelId="{D9298679-991F-4731-8EE2-8C50D6134BD9}" type="parTrans" cxnId="{F19CF5AB-83E4-418E-AA72-B53EB82D8CCC}">
      <dgm:prSet/>
      <dgm:spPr/>
      <dgm:t>
        <a:bodyPr/>
        <a:lstStyle/>
        <a:p>
          <a:endParaRPr lang="de-DE"/>
        </a:p>
      </dgm:t>
    </dgm:pt>
    <dgm:pt modelId="{A46058BE-9240-4270-9C04-8A4E6A4C6CDD}" type="sibTrans" cxnId="{F19CF5AB-83E4-418E-AA72-B53EB82D8CCC}">
      <dgm:prSet/>
      <dgm:spPr/>
      <dgm:t>
        <a:bodyPr/>
        <a:lstStyle/>
        <a:p>
          <a:endParaRPr lang="de-DE"/>
        </a:p>
      </dgm:t>
    </dgm:pt>
    <dgm:pt modelId="{4DFF894A-0331-481C-ACD4-FC1BA7DA646E}" type="pres">
      <dgm:prSet presAssocID="{ADA76783-4595-4602-939D-172CD301F38B}" presName="linear" presStyleCnt="0">
        <dgm:presLayoutVars>
          <dgm:dir/>
          <dgm:animLvl val="lvl"/>
          <dgm:resizeHandles val="exact"/>
        </dgm:presLayoutVars>
      </dgm:prSet>
      <dgm:spPr/>
    </dgm:pt>
    <dgm:pt modelId="{2AEB14AE-B1B6-4E5E-8A2C-C9C230A92E31}" type="pres">
      <dgm:prSet presAssocID="{0BC87387-180B-4D66-AA17-63888315C78E}" presName="parentLin" presStyleCnt="0"/>
      <dgm:spPr/>
    </dgm:pt>
    <dgm:pt modelId="{97C422BE-0D8E-493A-9FB6-3F9659F4D0E4}" type="pres">
      <dgm:prSet presAssocID="{0BC87387-180B-4D66-AA17-63888315C78E}" presName="parentLeftMargin" presStyleLbl="node1" presStyleIdx="0" presStyleCnt="5"/>
      <dgm:spPr/>
    </dgm:pt>
    <dgm:pt modelId="{B06EA507-45D0-4341-8B8A-BFD5F68C1441}" type="pres">
      <dgm:prSet presAssocID="{0BC87387-180B-4D66-AA17-63888315C78E}" presName="parentText" presStyleLbl="node1" presStyleIdx="0" presStyleCnt="5" custScaleX="132121">
        <dgm:presLayoutVars>
          <dgm:chMax val="0"/>
          <dgm:bulletEnabled val="1"/>
        </dgm:presLayoutVars>
      </dgm:prSet>
      <dgm:spPr/>
    </dgm:pt>
    <dgm:pt modelId="{2BF16A74-B913-4BAD-BC73-1F1708CA6FC0}" type="pres">
      <dgm:prSet presAssocID="{0BC87387-180B-4D66-AA17-63888315C78E}" presName="negativeSpace" presStyleCnt="0"/>
      <dgm:spPr/>
    </dgm:pt>
    <dgm:pt modelId="{9440620A-1A37-4A64-9EEC-8A0A4399B279}" type="pres">
      <dgm:prSet presAssocID="{0BC87387-180B-4D66-AA17-63888315C78E}" presName="childText" presStyleLbl="conFgAcc1" presStyleIdx="0" presStyleCnt="5">
        <dgm:presLayoutVars>
          <dgm:bulletEnabled val="1"/>
        </dgm:presLayoutVars>
      </dgm:prSet>
      <dgm:spPr/>
    </dgm:pt>
    <dgm:pt modelId="{404A1BC3-60B6-4861-8963-DC949201BB19}" type="pres">
      <dgm:prSet presAssocID="{3523FB1E-88F6-48CB-A834-8F75EAB940CC}" presName="spaceBetweenRectangles" presStyleCnt="0"/>
      <dgm:spPr/>
    </dgm:pt>
    <dgm:pt modelId="{CC895C02-DF17-4715-8893-A86A12CEEEC9}" type="pres">
      <dgm:prSet presAssocID="{14398764-6ABC-4858-90FC-71E6E5103374}" presName="parentLin" presStyleCnt="0"/>
      <dgm:spPr/>
    </dgm:pt>
    <dgm:pt modelId="{3A1AD77A-2A00-43F5-9640-D8CB7B01BE3A}" type="pres">
      <dgm:prSet presAssocID="{14398764-6ABC-4858-90FC-71E6E5103374}" presName="parentLeftMargin" presStyleLbl="node1" presStyleIdx="0" presStyleCnt="5"/>
      <dgm:spPr/>
    </dgm:pt>
    <dgm:pt modelId="{3D13205B-7D11-4815-84F9-0D6FAC09A758}" type="pres">
      <dgm:prSet presAssocID="{14398764-6ABC-4858-90FC-71E6E5103374}" presName="parentText" presStyleLbl="node1" presStyleIdx="1" presStyleCnt="5" custScaleX="132121">
        <dgm:presLayoutVars>
          <dgm:chMax val="0"/>
          <dgm:bulletEnabled val="1"/>
        </dgm:presLayoutVars>
      </dgm:prSet>
      <dgm:spPr/>
    </dgm:pt>
    <dgm:pt modelId="{0EEF713E-F46F-4898-9F66-1ACB0E34C37C}" type="pres">
      <dgm:prSet presAssocID="{14398764-6ABC-4858-90FC-71E6E5103374}" presName="negativeSpace" presStyleCnt="0"/>
      <dgm:spPr/>
    </dgm:pt>
    <dgm:pt modelId="{5664D051-B41E-45F4-8CD4-C14131D305CE}" type="pres">
      <dgm:prSet presAssocID="{14398764-6ABC-4858-90FC-71E6E5103374}" presName="childText" presStyleLbl="conFgAcc1" presStyleIdx="1" presStyleCnt="5">
        <dgm:presLayoutVars>
          <dgm:bulletEnabled val="1"/>
        </dgm:presLayoutVars>
      </dgm:prSet>
      <dgm:spPr/>
    </dgm:pt>
    <dgm:pt modelId="{B806A3E7-C89A-4C1E-9149-397BE44995E4}" type="pres">
      <dgm:prSet presAssocID="{837D25EA-128B-45FA-B173-215679D32D93}" presName="spaceBetweenRectangles" presStyleCnt="0"/>
      <dgm:spPr/>
    </dgm:pt>
    <dgm:pt modelId="{2478AAF5-DF16-492D-8927-BED0CA6054DC}" type="pres">
      <dgm:prSet presAssocID="{CF70C59B-B9D1-40AA-BF1D-BEC06B8BED7B}" presName="parentLin" presStyleCnt="0"/>
      <dgm:spPr/>
    </dgm:pt>
    <dgm:pt modelId="{FC9A5DC6-80B0-4935-86F3-EAD6706571CA}" type="pres">
      <dgm:prSet presAssocID="{CF70C59B-B9D1-40AA-BF1D-BEC06B8BED7B}" presName="parentLeftMargin" presStyleLbl="node1" presStyleIdx="1" presStyleCnt="5"/>
      <dgm:spPr/>
    </dgm:pt>
    <dgm:pt modelId="{18137252-F63C-49C2-B380-C3A77C08C781}" type="pres">
      <dgm:prSet presAssocID="{CF70C59B-B9D1-40AA-BF1D-BEC06B8BED7B}" presName="parentText" presStyleLbl="node1" presStyleIdx="2" presStyleCnt="5" custScaleX="13212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0D1A0F-60BE-4B3B-90D8-CF34650D2329}" type="pres">
      <dgm:prSet presAssocID="{CF70C59B-B9D1-40AA-BF1D-BEC06B8BED7B}" presName="negativeSpace" presStyleCnt="0"/>
      <dgm:spPr/>
    </dgm:pt>
    <dgm:pt modelId="{F1E50D63-F7D5-4A1C-920F-3502ABFABBA6}" type="pres">
      <dgm:prSet presAssocID="{CF70C59B-B9D1-40AA-BF1D-BEC06B8BED7B}" presName="childText" presStyleLbl="conFgAcc1" presStyleIdx="2" presStyleCnt="5">
        <dgm:presLayoutVars>
          <dgm:bulletEnabled val="1"/>
        </dgm:presLayoutVars>
      </dgm:prSet>
      <dgm:spPr/>
    </dgm:pt>
    <dgm:pt modelId="{5C2B5B0E-26C0-441E-AD1F-623F52AD226A}" type="pres">
      <dgm:prSet presAssocID="{C0C06FC8-E008-4F51-A83E-FB7DF5A9CFFD}" presName="spaceBetweenRectangles" presStyleCnt="0"/>
      <dgm:spPr/>
    </dgm:pt>
    <dgm:pt modelId="{5E51BAC4-387F-4E90-A7F0-DF6FA57B7A6F}" type="pres">
      <dgm:prSet presAssocID="{475FC4C1-6141-4204-B5AA-BFD241DADCE4}" presName="parentLin" presStyleCnt="0"/>
      <dgm:spPr/>
    </dgm:pt>
    <dgm:pt modelId="{54A3A583-FD63-415D-93AF-1446BB89FC3C}" type="pres">
      <dgm:prSet presAssocID="{475FC4C1-6141-4204-B5AA-BFD241DADCE4}" presName="parentLeftMargin" presStyleLbl="node1" presStyleIdx="2" presStyleCnt="5"/>
      <dgm:spPr/>
    </dgm:pt>
    <dgm:pt modelId="{B51C647B-994E-40E6-B339-173393B841B5}" type="pres">
      <dgm:prSet presAssocID="{475FC4C1-6141-4204-B5AA-BFD241DADCE4}" presName="parentText" presStyleLbl="node1" presStyleIdx="3" presStyleCnt="5" custScaleX="13212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C76FF8-4218-4316-9B51-68BA7A22C122}" type="pres">
      <dgm:prSet presAssocID="{475FC4C1-6141-4204-B5AA-BFD241DADCE4}" presName="negativeSpace" presStyleCnt="0"/>
      <dgm:spPr/>
    </dgm:pt>
    <dgm:pt modelId="{73AA81B3-0010-4C79-BE15-F9AB9BAFBAD4}" type="pres">
      <dgm:prSet presAssocID="{475FC4C1-6141-4204-B5AA-BFD241DADCE4}" presName="childText" presStyleLbl="conFgAcc1" presStyleIdx="3" presStyleCnt="5">
        <dgm:presLayoutVars>
          <dgm:bulletEnabled val="1"/>
        </dgm:presLayoutVars>
      </dgm:prSet>
      <dgm:spPr/>
    </dgm:pt>
    <dgm:pt modelId="{20830F3C-2D13-479C-B8A5-92401DC38FE3}" type="pres">
      <dgm:prSet presAssocID="{19668E16-6734-4C20-92F1-CF796356E22D}" presName="spaceBetweenRectangles" presStyleCnt="0"/>
      <dgm:spPr/>
    </dgm:pt>
    <dgm:pt modelId="{FE6A3DE6-3BC4-4CC1-9CC6-E207679CCB52}" type="pres">
      <dgm:prSet presAssocID="{06451A07-1926-4641-BD1D-88611E558B5D}" presName="parentLin" presStyleCnt="0"/>
      <dgm:spPr/>
    </dgm:pt>
    <dgm:pt modelId="{B09EAFD7-5CA8-46FF-9A9E-381C227D0120}" type="pres">
      <dgm:prSet presAssocID="{06451A07-1926-4641-BD1D-88611E558B5D}" presName="parentLeftMargin" presStyleLbl="node1" presStyleIdx="3" presStyleCnt="5"/>
      <dgm:spPr/>
    </dgm:pt>
    <dgm:pt modelId="{88E37C97-3983-4102-A869-1E1F662D4BF0}" type="pres">
      <dgm:prSet presAssocID="{06451A07-1926-4641-BD1D-88611E558B5D}" presName="parentText" presStyleLbl="node1" presStyleIdx="4" presStyleCnt="5" custScaleX="13212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6D481C-42B3-4841-AD02-8ED69DBF31B4}" type="pres">
      <dgm:prSet presAssocID="{06451A07-1926-4641-BD1D-88611E558B5D}" presName="negativeSpace" presStyleCnt="0"/>
      <dgm:spPr/>
    </dgm:pt>
    <dgm:pt modelId="{B3A8908E-FF24-4F07-BD57-1DA5A2F9D153}" type="pres">
      <dgm:prSet presAssocID="{06451A07-1926-4641-BD1D-88611E558B5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80AA6FA-B53F-4F12-832F-F6B1261ED170}" type="presOf" srcId="{06451A07-1926-4641-BD1D-88611E558B5D}" destId="{B09EAFD7-5CA8-46FF-9A9E-381C227D0120}" srcOrd="0" destOrd="0" presId="urn:microsoft.com/office/officeart/2005/8/layout/list1"/>
    <dgm:cxn modelId="{A2B1DA9B-29E5-43D9-8A4B-F80B516D01CD}" type="presOf" srcId="{ADA76783-4595-4602-939D-172CD301F38B}" destId="{4DFF894A-0331-481C-ACD4-FC1BA7DA646E}" srcOrd="0" destOrd="0" presId="urn:microsoft.com/office/officeart/2005/8/layout/list1"/>
    <dgm:cxn modelId="{173891DB-1289-4B1A-92CF-09783BE54794}" srcId="{ADA76783-4595-4602-939D-172CD301F38B}" destId="{475FC4C1-6141-4204-B5AA-BFD241DADCE4}" srcOrd="3" destOrd="0" parTransId="{EECF1138-B093-49DB-9FCA-1B950C19E063}" sibTransId="{19668E16-6734-4C20-92F1-CF796356E22D}"/>
    <dgm:cxn modelId="{26579F93-BC9C-411C-8F0F-9CC223909E72}" type="presOf" srcId="{CF70C59B-B9D1-40AA-BF1D-BEC06B8BED7B}" destId="{18137252-F63C-49C2-B380-C3A77C08C781}" srcOrd="1" destOrd="0" presId="urn:microsoft.com/office/officeart/2005/8/layout/list1"/>
    <dgm:cxn modelId="{CB8BAF68-7C99-45C5-A89D-1A338F18F9AC}" type="presOf" srcId="{475FC4C1-6141-4204-B5AA-BFD241DADCE4}" destId="{54A3A583-FD63-415D-93AF-1446BB89FC3C}" srcOrd="0" destOrd="0" presId="urn:microsoft.com/office/officeart/2005/8/layout/list1"/>
    <dgm:cxn modelId="{BF36F3BE-5BC9-4CB6-8584-E0FC1B8FD443}" srcId="{ADA76783-4595-4602-939D-172CD301F38B}" destId="{0BC87387-180B-4D66-AA17-63888315C78E}" srcOrd="0" destOrd="0" parTransId="{2D1FDFA2-3753-4A57-8E86-36D806A14CD0}" sibTransId="{3523FB1E-88F6-48CB-A834-8F75EAB940CC}"/>
    <dgm:cxn modelId="{F19CF5AB-83E4-418E-AA72-B53EB82D8CCC}" srcId="{ADA76783-4595-4602-939D-172CD301F38B}" destId="{06451A07-1926-4641-BD1D-88611E558B5D}" srcOrd="4" destOrd="0" parTransId="{D9298679-991F-4731-8EE2-8C50D6134BD9}" sibTransId="{A46058BE-9240-4270-9C04-8A4E6A4C6CDD}"/>
    <dgm:cxn modelId="{BB60A337-9FB7-4624-8584-E204C474CB8C}" type="presOf" srcId="{06451A07-1926-4641-BD1D-88611E558B5D}" destId="{88E37C97-3983-4102-A869-1E1F662D4BF0}" srcOrd="1" destOrd="0" presId="urn:microsoft.com/office/officeart/2005/8/layout/list1"/>
    <dgm:cxn modelId="{998447C9-58ED-4B3F-A6F0-B975D16776C4}" type="presOf" srcId="{475FC4C1-6141-4204-B5AA-BFD241DADCE4}" destId="{B51C647B-994E-40E6-B339-173393B841B5}" srcOrd="1" destOrd="0" presId="urn:microsoft.com/office/officeart/2005/8/layout/list1"/>
    <dgm:cxn modelId="{C5F24FAD-EADD-498D-A7CE-18D201BC421E}" type="presOf" srcId="{14398764-6ABC-4858-90FC-71E6E5103374}" destId="{3D13205B-7D11-4815-84F9-0D6FAC09A758}" srcOrd="1" destOrd="0" presId="urn:microsoft.com/office/officeart/2005/8/layout/list1"/>
    <dgm:cxn modelId="{9EFCD6E2-3313-40E8-A42E-57C81B2070D0}" srcId="{ADA76783-4595-4602-939D-172CD301F38B}" destId="{CF70C59B-B9D1-40AA-BF1D-BEC06B8BED7B}" srcOrd="2" destOrd="0" parTransId="{01FF6F01-8CBC-48FB-B7F7-120C5BD8F7C5}" sibTransId="{C0C06FC8-E008-4F51-A83E-FB7DF5A9CFFD}"/>
    <dgm:cxn modelId="{0181118D-A478-4DEA-B192-13374AC39C3F}" srcId="{ADA76783-4595-4602-939D-172CD301F38B}" destId="{14398764-6ABC-4858-90FC-71E6E5103374}" srcOrd="1" destOrd="0" parTransId="{F8A49C0C-DE5D-4955-B50C-48699923FBD0}" sibTransId="{837D25EA-128B-45FA-B173-215679D32D93}"/>
    <dgm:cxn modelId="{362E44F0-DF5B-4FD6-AEE9-A60D654E5C85}" type="presOf" srcId="{14398764-6ABC-4858-90FC-71E6E5103374}" destId="{3A1AD77A-2A00-43F5-9640-D8CB7B01BE3A}" srcOrd="0" destOrd="0" presId="urn:microsoft.com/office/officeart/2005/8/layout/list1"/>
    <dgm:cxn modelId="{8F040031-9BB2-435D-A932-1CD79D812BC0}" type="presOf" srcId="{0BC87387-180B-4D66-AA17-63888315C78E}" destId="{97C422BE-0D8E-493A-9FB6-3F9659F4D0E4}" srcOrd="0" destOrd="0" presId="urn:microsoft.com/office/officeart/2005/8/layout/list1"/>
    <dgm:cxn modelId="{8780F421-D366-47AC-96E6-35DDD1444F78}" type="presOf" srcId="{CF70C59B-B9D1-40AA-BF1D-BEC06B8BED7B}" destId="{FC9A5DC6-80B0-4935-86F3-EAD6706571CA}" srcOrd="0" destOrd="0" presId="urn:microsoft.com/office/officeart/2005/8/layout/list1"/>
    <dgm:cxn modelId="{198F9AE3-FFBC-42EA-B703-BF5021328974}" type="presOf" srcId="{0BC87387-180B-4D66-AA17-63888315C78E}" destId="{B06EA507-45D0-4341-8B8A-BFD5F68C1441}" srcOrd="1" destOrd="0" presId="urn:microsoft.com/office/officeart/2005/8/layout/list1"/>
    <dgm:cxn modelId="{73E5B047-8BE8-4A52-98B8-CF29A2D5B782}" type="presParOf" srcId="{4DFF894A-0331-481C-ACD4-FC1BA7DA646E}" destId="{2AEB14AE-B1B6-4E5E-8A2C-C9C230A92E31}" srcOrd="0" destOrd="0" presId="urn:microsoft.com/office/officeart/2005/8/layout/list1"/>
    <dgm:cxn modelId="{49889DEB-7FF1-48F8-99B8-0B34A559D319}" type="presParOf" srcId="{2AEB14AE-B1B6-4E5E-8A2C-C9C230A92E31}" destId="{97C422BE-0D8E-493A-9FB6-3F9659F4D0E4}" srcOrd="0" destOrd="0" presId="urn:microsoft.com/office/officeart/2005/8/layout/list1"/>
    <dgm:cxn modelId="{B4446586-5948-436C-870E-24638D49DEAD}" type="presParOf" srcId="{2AEB14AE-B1B6-4E5E-8A2C-C9C230A92E31}" destId="{B06EA507-45D0-4341-8B8A-BFD5F68C1441}" srcOrd="1" destOrd="0" presId="urn:microsoft.com/office/officeart/2005/8/layout/list1"/>
    <dgm:cxn modelId="{83788548-ED09-4C26-B46B-70AE7D1BFE3E}" type="presParOf" srcId="{4DFF894A-0331-481C-ACD4-FC1BA7DA646E}" destId="{2BF16A74-B913-4BAD-BC73-1F1708CA6FC0}" srcOrd="1" destOrd="0" presId="urn:microsoft.com/office/officeart/2005/8/layout/list1"/>
    <dgm:cxn modelId="{F9958493-5D6D-460A-B722-901D25EFF15C}" type="presParOf" srcId="{4DFF894A-0331-481C-ACD4-FC1BA7DA646E}" destId="{9440620A-1A37-4A64-9EEC-8A0A4399B279}" srcOrd="2" destOrd="0" presId="urn:microsoft.com/office/officeart/2005/8/layout/list1"/>
    <dgm:cxn modelId="{D662C626-2D67-4583-9861-0AA226576742}" type="presParOf" srcId="{4DFF894A-0331-481C-ACD4-FC1BA7DA646E}" destId="{404A1BC3-60B6-4861-8963-DC949201BB19}" srcOrd="3" destOrd="0" presId="urn:microsoft.com/office/officeart/2005/8/layout/list1"/>
    <dgm:cxn modelId="{37BB9C16-1EA1-4144-8E8B-AE2B266A2D69}" type="presParOf" srcId="{4DFF894A-0331-481C-ACD4-FC1BA7DA646E}" destId="{CC895C02-DF17-4715-8893-A86A12CEEEC9}" srcOrd="4" destOrd="0" presId="urn:microsoft.com/office/officeart/2005/8/layout/list1"/>
    <dgm:cxn modelId="{7231587F-D095-4829-A58A-EB4D82BBB265}" type="presParOf" srcId="{CC895C02-DF17-4715-8893-A86A12CEEEC9}" destId="{3A1AD77A-2A00-43F5-9640-D8CB7B01BE3A}" srcOrd="0" destOrd="0" presId="urn:microsoft.com/office/officeart/2005/8/layout/list1"/>
    <dgm:cxn modelId="{1A351454-7795-4E4E-8FD8-B0FDC351FF5C}" type="presParOf" srcId="{CC895C02-DF17-4715-8893-A86A12CEEEC9}" destId="{3D13205B-7D11-4815-84F9-0D6FAC09A758}" srcOrd="1" destOrd="0" presId="urn:microsoft.com/office/officeart/2005/8/layout/list1"/>
    <dgm:cxn modelId="{8BA97AA5-BA19-4091-8877-D2CEAFBDA653}" type="presParOf" srcId="{4DFF894A-0331-481C-ACD4-FC1BA7DA646E}" destId="{0EEF713E-F46F-4898-9F66-1ACB0E34C37C}" srcOrd="5" destOrd="0" presId="urn:microsoft.com/office/officeart/2005/8/layout/list1"/>
    <dgm:cxn modelId="{86F88C27-8631-4123-89E3-A3866C79B2B2}" type="presParOf" srcId="{4DFF894A-0331-481C-ACD4-FC1BA7DA646E}" destId="{5664D051-B41E-45F4-8CD4-C14131D305CE}" srcOrd="6" destOrd="0" presId="urn:microsoft.com/office/officeart/2005/8/layout/list1"/>
    <dgm:cxn modelId="{BAC4CEAD-F44C-490B-B84A-15BBFDEFBED3}" type="presParOf" srcId="{4DFF894A-0331-481C-ACD4-FC1BA7DA646E}" destId="{B806A3E7-C89A-4C1E-9149-397BE44995E4}" srcOrd="7" destOrd="0" presId="urn:microsoft.com/office/officeart/2005/8/layout/list1"/>
    <dgm:cxn modelId="{7BD821F6-8350-4026-92B5-62FEE091D729}" type="presParOf" srcId="{4DFF894A-0331-481C-ACD4-FC1BA7DA646E}" destId="{2478AAF5-DF16-492D-8927-BED0CA6054DC}" srcOrd="8" destOrd="0" presId="urn:microsoft.com/office/officeart/2005/8/layout/list1"/>
    <dgm:cxn modelId="{C0B05EA1-C98D-444D-9258-16E50F65D356}" type="presParOf" srcId="{2478AAF5-DF16-492D-8927-BED0CA6054DC}" destId="{FC9A5DC6-80B0-4935-86F3-EAD6706571CA}" srcOrd="0" destOrd="0" presId="urn:microsoft.com/office/officeart/2005/8/layout/list1"/>
    <dgm:cxn modelId="{A407DEA3-1871-443E-A71C-682700DF836B}" type="presParOf" srcId="{2478AAF5-DF16-492D-8927-BED0CA6054DC}" destId="{18137252-F63C-49C2-B380-C3A77C08C781}" srcOrd="1" destOrd="0" presId="urn:microsoft.com/office/officeart/2005/8/layout/list1"/>
    <dgm:cxn modelId="{262F21D5-39C1-4C2F-9B43-1D3766C9412B}" type="presParOf" srcId="{4DFF894A-0331-481C-ACD4-FC1BA7DA646E}" destId="{170D1A0F-60BE-4B3B-90D8-CF34650D2329}" srcOrd="9" destOrd="0" presId="urn:microsoft.com/office/officeart/2005/8/layout/list1"/>
    <dgm:cxn modelId="{E84DF27E-6848-46D9-BDF8-6962FBCD0D4A}" type="presParOf" srcId="{4DFF894A-0331-481C-ACD4-FC1BA7DA646E}" destId="{F1E50D63-F7D5-4A1C-920F-3502ABFABBA6}" srcOrd="10" destOrd="0" presId="urn:microsoft.com/office/officeart/2005/8/layout/list1"/>
    <dgm:cxn modelId="{BA265D0F-CC48-46BE-9D2D-EF8167715144}" type="presParOf" srcId="{4DFF894A-0331-481C-ACD4-FC1BA7DA646E}" destId="{5C2B5B0E-26C0-441E-AD1F-623F52AD226A}" srcOrd="11" destOrd="0" presId="urn:microsoft.com/office/officeart/2005/8/layout/list1"/>
    <dgm:cxn modelId="{B2EC863B-3B1F-4094-B23B-BC88BFB4755A}" type="presParOf" srcId="{4DFF894A-0331-481C-ACD4-FC1BA7DA646E}" destId="{5E51BAC4-387F-4E90-A7F0-DF6FA57B7A6F}" srcOrd="12" destOrd="0" presId="urn:microsoft.com/office/officeart/2005/8/layout/list1"/>
    <dgm:cxn modelId="{6EA4A73D-3B21-4CAB-9972-CBA526FE3DF8}" type="presParOf" srcId="{5E51BAC4-387F-4E90-A7F0-DF6FA57B7A6F}" destId="{54A3A583-FD63-415D-93AF-1446BB89FC3C}" srcOrd="0" destOrd="0" presId="urn:microsoft.com/office/officeart/2005/8/layout/list1"/>
    <dgm:cxn modelId="{3E8193C6-1878-4AC5-9DED-B9CEFA67B8A5}" type="presParOf" srcId="{5E51BAC4-387F-4E90-A7F0-DF6FA57B7A6F}" destId="{B51C647B-994E-40E6-B339-173393B841B5}" srcOrd="1" destOrd="0" presId="urn:microsoft.com/office/officeart/2005/8/layout/list1"/>
    <dgm:cxn modelId="{AC5382B9-E07F-4BCD-9F3B-00E458A40DBF}" type="presParOf" srcId="{4DFF894A-0331-481C-ACD4-FC1BA7DA646E}" destId="{11C76FF8-4218-4316-9B51-68BA7A22C122}" srcOrd="13" destOrd="0" presId="urn:microsoft.com/office/officeart/2005/8/layout/list1"/>
    <dgm:cxn modelId="{3890A83D-2732-4DF8-ABC2-C6B4E6BB0566}" type="presParOf" srcId="{4DFF894A-0331-481C-ACD4-FC1BA7DA646E}" destId="{73AA81B3-0010-4C79-BE15-F9AB9BAFBAD4}" srcOrd="14" destOrd="0" presId="urn:microsoft.com/office/officeart/2005/8/layout/list1"/>
    <dgm:cxn modelId="{C9804590-F4AB-419E-8ACA-E7E76C11CB3C}" type="presParOf" srcId="{4DFF894A-0331-481C-ACD4-FC1BA7DA646E}" destId="{20830F3C-2D13-479C-B8A5-92401DC38FE3}" srcOrd="15" destOrd="0" presId="urn:microsoft.com/office/officeart/2005/8/layout/list1"/>
    <dgm:cxn modelId="{23F141CD-50AE-4B48-9263-F8C73434B23E}" type="presParOf" srcId="{4DFF894A-0331-481C-ACD4-FC1BA7DA646E}" destId="{FE6A3DE6-3BC4-4CC1-9CC6-E207679CCB52}" srcOrd="16" destOrd="0" presId="urn:microsoft.com/office/officeart/2005/8/layout/list1"/>
    <dgm:cxn modelId="{DF0FD5DE-CBD6-4873-9853-5A5098E46F0C}" type="presParOf" srcId="{FE6A3DE6-3BC4-4CC1-9CC6-E207679CCB52}" destId="{B09EAFD7-5CA8-46FF-9A9E-381C227D0120}" srcOrd="0" destOrd="0" presId="urn:microsoft.com/office/officeart/2005/8/layout/list1"/>
    <dgm:cxn modelId="{6A83BB69-93FF-41EE-8D2B-17C8DD9F4D07}" type="presParOf" srcId="{FE6A3DE6-3BC4-4CC1-9CC6-E207679CCB52}" destId="{88E37C97-3983-4102-A869-1E1F662D4BF0}" srcOrd="1" destOrd="0" presId="urn:microsoft.com/office/officeart/2005/8/layout/list1"/>
    <dgm:cxn modelId="{20FB41B2-C7F3-458D-A079-374DE823AB14}" type="presParOf" srcId="{4DFF894A-0331-481C-ACD4-FC1BA7DA646E}" destId="{8B6D481C-42B3-4841-AD02-8ED69DBF31B4}" srcOrd="17" destOrd="0" presId="urn:microsoft.com/office/officeart/2005/8/layout/list1"/>
    <dgm:cxn modelId="{D3F37DE5-146E-40B1-BBED-B353E6DA922A}" type="presParOf" srcId="{4DFF894A-0331-481C-ACD4-FC1BA7DA646E}" destId="{B3A8908E-FF24-4F07-BD57-1DA5A2F9D15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620A-1A37-4A64-9EEC-8A0A4399B279}">
      <dsp:nvSpPr>
        <dsp:cNvPr id="0" name=""/>
        <dsp:cNvSpPr/>
      </dsp:nvSpPr>
      <dsp:spPr>
        <a:xfrm>
          <a:off x="0" y="306576"/>
          <a:ext cx="482664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EA507-45D0-4341-8B8A-BFD5F68C1441}">
      <dsp:nvSpPr>
        <dsp:cNvPr id="0" name=""/>
        <dsp:cNvSpPr/>
      </dsp:nvSpPr>
      <dsp:spPr>
        <a:xfrm>
          <a:off x="241332" y="40896"/>
          <a:ext cx="446391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05" tIns="0" rIns="1277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Mission Statement</a:t>
          </a:r>
          <a:endParaRPr lang="de-DE" sz="1800" kern="1200" dirty="0"/>
        </a:p>
      </dsp:txBody>
      <dsp:txXfrm>
        <a:off x="267271" y="66835"/>
        <a:ext cx="4412033" cy="479482"/>
      </dsp:txXfrm>
    </dsp:sp>
    <dsp:sp modelId="{5664D051-B41E-45F4-8CD4-C14131D305CE}">
      <dsp:nvSpPr>
        <dsp:cNvPr id="0" name=""/>
        <dsp:cNvSpPr/>
      </dsp:nvSpPr>
      <dsp:spPr>
        <a:xfrm>
          <a:off x="0" y="1123056"/>
          <a:ext cx="482664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3205B-7D11-4815-84F9-0D6FAC09A758}">
      <dsp:nvSpPr>
        <dsp:cNvPr id="0" name=""/>
        <dsp:cNvSpPr/>
      </dsp:nvSpPr>
      <dsp:spPr>
        <a:xfrm>
          <a:off x="241332" y="857376"/>
          <a:ext cx="446391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05" tIns="0" rIns="1277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Technical Input</a:t>
          </a:r>
          <a:endParaRPr lang="de-DE" sz="1800" kern="1200" dirty="0"/>
        </a:p>
      </dsp:txBody>
      <dsp:txXfrm>
        <a:off x="267271" y="883315"/>
        <a:ext cx="4412033" cy="479482"/>
      </dsp:txXfrm>
    </dsp:sp>
    <dsp:sp modelId="{F1E50D63-F7D5-4A1C-920F-3502ABFABBA6}">
      <dsp:nvSpPr>
        <dsp:cNvPr id="0" name=""/>
        <dsp:cNvSpPr/>
      </dsp:nvSpPr>
      <dsp:spPr>
        <a:xfrm>
          <a:off x="0" y="1939536"/>
          <a:ext cx="482664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37252-F63C-49C2-B380-C3A77C08C781}">
      <dsp:nvSpPr>
        <dsp:cNvPr id="0" name=""/>
        <dsp:cNvSpPr/>
      </dsp:nvSpPr>
      <dsp:spPr>
        <a:xfrm>
          <a:off x="241332" y="1673857"/>
          <a:ext cx="446391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05" tIns="0" rIns="1277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Technical progress</a:t>
          </a:r>
          <a:endParaRPr lang="de-DE" sz="1800" kern="1200" dirty="0"/>
        </a:p>
      </dsp:txBody>
      <dsp:txXfrm>
        <a:off x="267271" y="1699796"/>
        <a:ext cx="4412033" cy="479482"/>
      </dsp:txXfrm>
    </dsp:sp>
    <dsp:sp modelId="{73AA81B3-0010-4C79-BE15-F9AB9BAFBAD4}">
      <dsp:nvSpPr>
        <dsp:cNvPr id="0" name=""/>
        <dsp:cNvSpPr/>
      </dsp:nvSpPr>
      <dsp:spPr>
        <a:xfrm>
          <a:off x="0" y="2756017"/>
          <a:ext cx="482664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C647B-994E-40E6-B339-173393B841B5}">
      <dsp:nvSpPr>
        <dsp:cNvPr id="0" name=""/>
        <dsp:cNvSpPr/>
      </dsp:nvSpPr>
      <dsp:spPr>
        <a:xfrm>
          <a:off x="241332" y="2490337"/>
          <a:ext cx="446391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05" tIns="0" rIns="1277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Impact</a:t>
          </a:r>
          <a:endParaRPr lang="de-DE" sz="1800" kern="1200" dirty="0"/>
        </a:p>
      </dsp:txBody>
      <dsp:txXfrm>
        <a:off x="267271" y="2516276"/>
        <a:ext cx="4412033" cy="479482"/>
      </dsp:txXfrm>
    </dsp:sp>
    <dsp:sp modelId="{B3A8908E-FF24-4F07-BD57-1DA5A2F9D153}">
      <dsp:nvSpPr>
        <dsp:cNvPr id="0" name=""/>
        <dsp:cNvSpPr/>
      </dsp:nvSpPr>
      <dsp:spPr>
        <a:xfrm>
          <a:off x="0" y="3572497"/>
          <a:ext cx="482664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37C97-3983-4102-A869-1E1F662D4BF0}">
      <dsp:nvSpPr>
        <dsp:cNvPr id="0" name=""/>
        <dsp:cNvSpPr/>
      </dsp:nvSpPr>
      <dsp:spPr>
        <a:xfrm>
          <a:off x="241332" y="3306817"/>
          <a:ext cx="4463911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05" tIns="0" rIns="12770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Measurable Technical Features</a:t>
          </a:r>
          <a:endParaRPr lang="de-DE" sz="1800" kern="1200" dirty="0"/>
        </a:p>
      </dsp:txBody>
      <dsp:txXfrm>
        <a:off x="267271" y="3332756"/>
        <a:ext cx="4412033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719939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Guiding questions</a:t>
            </a:r>
          </a:p>
          <a:p>
            <a:r>
              <a:rPr lang="de-DE" dirty="0" smtClean="0"/>
              <a:t>3D Smart Sense (Flander Food) </a:t>
            </a:r>
            <a:r>
              <a:rPr lang="de-DE" dirty="0" smtClean="0">
                <a:sym typeface="Wingdings" panose="05000000000000000000" pitchFamily="2" charset="2"/>
              </a:rPr>
              <a:t> more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609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Explain: Delays in deliverables.</a:t>
            </a:r>
          </a:p>
        </p:txBody>
      </p:sp>
    </p:spTree>
    <p:extLst>
      <p:ext uri="{BB962C8B-B14F-4D97-AF65-F5344CB8AC3E}">
        <p14:creationId xmlns:p14="http://schemas.microsoft.com/office/powerpoint/2010/main" val="341888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648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d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4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594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endParaRPr lang="de-DE" sz="1800" dirty="0" smtClean="0"/>
          </a:p>
        </p:txBody>
      </p:sp>
      <p:pic>
        <p:nvPicPr>
          <p:cNvPr id="11" name="Bild 40" descr="Final_ECHORD++_Logo_4c Kopie Kopie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532336" y="109644"/>
            <a:ext cx="1475629" cy="44679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81439" y="557213"/>
            <a:ext cx="8381121" cy="468267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buNone/>
              <a:defRPr lang="en-US" sz="2800" b="1" kern="1200" dirty="0" smtClean="0">
                <a:solidFill>
                  <a:srgbClr val="004F91"/>
                </a:solidFill>
                <a:latin typeface="+mn-lt"/>
                <a:ea typeface="+mn-ea"/>
                <a:cs typeface="Calibr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381000" y="1150938"/>
            <a:ext cx="8382000" cy="5283200"/>
          </a:xfrm>
        </p:spPr>
        <p:txBody>
          <a:bodyPr>
            <a:normAutofit/>
          </a:bodyPr>
          <a:lstStyle>
            <a:lvl1pPr indent="-457200" algn="l" defTabSz="457200" rtl="0" eaLnBrk="1" latinLnBrk="0" hangingPunct="1">
              <a:lnSpc>
                <a:spcPct val="90000"/>
              </a:lnSpc>
              <a:defRPr lang="en-US" sz="2000" kern="1200" dirty="0" smtClean="0">
                <a:solidFill>
                  <a:srgbClr val="004F91"/>
                </a:solidFill>
                <a:latin typeface="Calibri"/>
                <a:ea typeface="+mn-ea"/>
                <a:cs typeface="Calibri"/>
              </a:defRPr>
            </a:lvl1pPr>
            <a:lvl2pPr indent="-457200" algn="l" defTabSz="457200" rtl="0" eaLnBrk="1" latinLnBrk="0" hangingPunct="1">
              <a:lnSpc>
                <a:spcPct val="90000"/>
              </a:lnSpc>
              <a:defRPr lang="en-US" sz="2000" kern="1200" dirty="0" smtClean="0">
                <a:solidFill>
                  <a:srgbClr val="004F91"/>
                </a:solidFill>
                <a:latin typeface="Calibri"/>
                <a:ea typeface="+mn-ea"/>
                <a:cs typeface="Calibri"/>
              </a:defRPr>
            </a:lvl2pPr>
            <a:lvl3pPr indent="-457200" algn="l" defTabSz="457200" rtl="0" eaLnBrk="1" latinLnBrk="0" hangingPunct="1">
              <a:lnSpc>
                <a:spcPct val="90000"/>
              </a:lnSpc>
              <a:defRPr lang="en-US" sz="2000" kern="1200" dirty="0" smtClean="0">
                <a:solidFill>
                  <a:srgbClr val="004F91"/>
                </a:solidFill>
                <a:latin typeface="Calibri"/>
                <a:ea typeface="+mn-ea"/>
                <a:cs typeface="Calibri"/>
              </a:defRPr>
            </a:lvl3pPr>
            <a:lvl4pPr indent="-457200" algn="l" defTabSz="457200" rtl="0" eaLnBrk="1" latinLnBrk="0" hangingPunct="1">
              <a:lnSpc>
                <a:spcPct val="90000"/>
              </a:lnSpc>
              <a:defRPr lang="en-US" sz="2000" kern="1200" dirty="0" smtClean="0">
                <a:solidFill>
                  <a:srgbClr val="004F91"/>
                </a:solidFill>
                <a:latin typeface="Calibri"/>
                <a:ea typeface="+mn-ea"/>
                <a:cs typeface="Calibri"/>
              </a:defRPr>
            </a:lvl4pPr>
            <a:lvl5pPr indent="-457200" algn="l" defTabSz="457200" rtl="0" eaLnBrk="1" latinLnBrk="0" hangingPunct="1">
              <a:lnSpc>
                <a:spcPct val="90000"/>
              </a:lnSpc>
              <a:defRPr lang="en-US" sz="2000" kern="1200" dirty="0">
                <a:solidFill>
                  <a:srgbClr val="004F91"/>
                </a:solidFill>
                <a:latin typeface="Calibri"/>
                <a:ea typeface="+mn-ea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6" name="Gerade Verbindung 13"/>
          <p:cNvCxnSpPr/>
          <p:nvPr userDrawn="1"/>
        </p:nvCxnSpPr>
        <p:spPr>
          <a:xfrm>
            <a:off x="498863" y="1051105"/>
            <a:ext cx="8645137" cy="1588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rgbClr val="004F91"/>
                </a:solidFill>
              </a:rPr>
              <a:t>13.3.2014 // R. Lafrenz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E6F06DE-F6B0-457B-8569-7B32BE0F0B9B}" type="slidenum">
              <a:rPr lang="de-DE" smtClean="0">
                <a:solidFill>
                  <a:srgbClr val="004F91"/>
                </a:solidFill>
                <a:cs typeface="Calibri"/>
              </a:rPr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49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-1"/>
            <a:ext cx="9144001" cy="607785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6A6A6"/>
              </a:gs>
            </a:gsLst>
            <a:lin ang="594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r"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0" name="image1.png" descr="up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1694" y="6172298"/>
            <a:ext cx="1374724" cy="577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2.pdf" descr="Echord Signe grau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333" y="2634037"/>
            <a:ext cx="2786023" cy="318160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740769" y="2034743"/>
            <a:ext cx="7684701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defRPr sz="2000">
                <a:solidFill>
                  <a:srgbClr val="004F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004F91"/>
                </a:solidFill>
              </a:rPr>
              <a:t>European Clearing House for Open Robotics Development Plus </a:t>
            </a:r>
            <a:r>
              <a:rPr sz="2000" dirty="0" err="1">
                <a:solidFill>
                  <a:srgbClr val="004F91"/>
                </a:solidFill>
              </a:rPr>
              <a:t>Plus</a:t>
            </a:r>
            <a:endParaRPr sz="2000" dirty="0">
              <a:solidFill>
                <a:srgbClr val="004F91"/>
              </a:solidFill>
            </a:endParaRPr>
          </a:p>
        </p:txBody>
      </p:sp>
      <p:pic>
        <p:nvPicPr>
          <p:cNvPr id="53" name="image3.pdf" descr="Final_ECHORD++_Logo_4c Kopie Kopie.ep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4687" y="261704"/>
            <a:ext cx="5394255" cy="163328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3420969" y="3031870"/>
            <a:ext cx="5186812" cy="2651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sz="2000" dirty="0">
                <a:solidFill>
                  <a:srgbClr val="004F91"/>
                </a:solidFill>
                <a:latin typeface="Verdana Bold"/>
                <a:ea typeface="Verdana Bold"/>
                <a:cs typeface="Verdana Bold"/>
                <a:sym typeface="Verdana Bold"/>
              </a:rPr>
              <a:t>ECHORD</a:t>
            </a:r>
            <a:r>
              <a:rPr sz="2000" dirty="0" smtClean="0">
                <a:solidFill>
                  <a:srgbClr val="004F91"/>
                </a:solidFill>
                <a:latin typeface="Verdana Bold"/>
                <a:ea typeface="Verdana Bold"/>
                <a:cs typeface="Verdana Bold"/>
                <a:sym typeface="Verdana Bold"/>
              </a:rPr>
              <a:t>++</a:t>
            </a:r>
            <a:r>
              <a:rPr sz="2000" dirty="0">
                <a:solidFill>
                  <a:srgbClr val="004F91"/>
                </a:solidFill>
                <a:latin typeface="Verdana Bold"/>
                <a:ea typeface="Verdana Bold"/>
                <a:cs typeface="Verdana Bold"/>
                <a:sym typeface="Verdana Bold"/>
              </a:rPr>
              <a:t/>
            </a:r>
            <a:br>
              <a:rPr sz="2000" dirty="0">
                <a:solidFill>
                  <a:srgbClr val="004F91"/>
                </a:solidFill>
                <a:latin typeface="Verdana Bold"/>
                <a:ea typeface="Verdana Bold"/>
                <a:cs typeface="Verdana Bold"/>
                <a:sym typeface="Verdana Bold"/>
              </a:rPr>
            </a:br>
            <a:r>
              <a:rPr lang="de-DE" sz="2000" dirty="0" smtClean="0">
                <a:solidFill>
                  <a:srgbClr val="004F91"/>
                </a:solidFill>
                <a:latin typeface="Verdana Bold"/>
                <a:ea typeface="Verdana Bold"/>
                <a:cs typeface="Verdana Bold"/>
                <a:sym typeface="Verdana Bold"/>
              </a:rPr>
              <a:t>Experiment‘s Kick Off</a:t>
            </a:r>
            <a:endParaRPr sz="2000" dirty="0">
              <a:solidFill>
                <a:srgbClr val="004F91"/>
              </a:solidFill>
              <a:latin typeface="Verdana Bold"/>
              <a:ea typeface="Verdana Bold"/>
              <a:cs typeface="Verdana Bold"/>
              <a:sym typeface="Verdana Bold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sz="2000" dirty="0">
                <a:solidFill>
                  <a:srgbClr val="004F91"/>
                </a:solidFill>
                <a:latin typeface="Verdana Bold"/>
                <a:ea typeface="Verdana Bold"/>
                <a:cs typeface="Verdana Bold"/>
                <a:sym typeface="Verdana Bold"/>
              </a:rPr>
              <a:t>How to increase the long-term impact of experiments?</a:t>
            </a:r>
          </a:p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sz="2000" dirty="0" smtClean="0">
                <a:solidFill>
                  <a:srgbClr val="004F91"/>
                </a:solidFill>
                <a:latin typeface="Verdana Bold"/>
                <a:ea typeface="Verdana Bold"/>
                <a:cs typeface="Verdana Bold"/>
                <a:sym typeface="Verdana Bold"/>
              </a:rPr>
              <a:t>Marie-Luise </a:t>
            </a:r>
            <a:r>
              <a:rPr sz="2000" dirty="0">
                <a:solidFill>
                  <a:srgbClr val="004F91"/>
                </a:solidFill>
                <a:latin typeface="Verdana Bold"/>
                <a:ea typeface="Verdana Bold"/>
                <a:cs typeface="Verdana Bold"/>
                <a:sym typeface="Verdana Bold"/>
              </a:rPr>
              <a:t>Neitz </a:t>
            </a:r>
          </a:p>
          <a:p>
            <a:pPr lvl="0">
              <a:lnSpc>
                <a:spcPct val="90000"/>
              </a:lnSpc>
              <a:spcBef>
                <a:spcPts val="1200"/>
              </a:spcBef>
            </a:pPr>
            <a:endParaRPr sz="2000" dirty="0">
              <a:solidFill>
                <a:srgbClr val="004F9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lang="de-DE" sz="2000" dirty="0" smtClean="0">
                <a:solidFill>
                  <a:srgbClr val="004F91"/>
                </a:solidFill>
                <a:latin typeface="Verdana"/>
                <a:ea typeface="Verdana"/>
                <a:cs typeface="Verdana"/>
                <a:sym typeface="Verdana"/>
              </a:rPr>
              <a:t>Paris</a:t>
            </a:r>
            <a:r>
              <a:rPr sz="2000" dirty="0" smtClean="0">
                <a:solidFill>
                  <a:srgbClr val="004F9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sz="2000" dirty="0">
                <a:solidFill>
                  <a:srgbClr val="004F91"/>
                </a:solidFill>
                <a:latin typeface="Verdana"/>
                <a:ea typeface="Verdana"/>
                <a:cs typeface="Verdana"/>
                <a:sym typeface="Verdana"/>
              </a:rPr>
              <a:t>July </a:t>
            </a:r>
            <a:r>
              <a:rPr lang="de-DE" sz="2000" dirty="0" smtClean="0">
                <a:solidFill>
                  <a:srgbClr val="004F91"/>
                </a:solidFill>
                <a:latin typeface="Verdana"/>
                <a:ea typeface="Verdana"/>
                <a:cs typeface="Verdana"/>
                <a:sym typeface="Verdana"/>
              </a:rPr>
              <a:t>15</a:t>
            </a:r>
            <a:r>
              <a:rPr sz="2000" dirty="0" err="1" smtClean="0">
                <a:solidFill>
                  <a:srgbClr val="004F91"/>
                </a:solidFill>
                <a:latin typeface="Verdana"/>
                <a:ea typeface="Verdana"/>
                <a:cs typeface="Verdana"/>
                <a:sym typeface="Verdana"/>
              </a:rPr>
              <a:t>th</a:t>
            </a:r>
            <a:r>
              <a:rPr sz="2000" dirty="0" smtClean="0">
                <a:solidFill>
                  <a:srgbClr val="004F91"/>
                </a:solidFill>
                <a:latin typeface="Verdana"/>
                <a:ea typeface="Verdana"/>
                <a:cs typeface="Verdana"/>
                <a:sym typeface="Verdana"/>
              </a:rPr>
              <a:t> 201</a:t>
            </a:r>
            <a:r>
              <a:rPr lang="de-DE" sz="2000" dirty="0" smtClean="0">
                <a:solidFill>
                  <a:srgbClr val="004F91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2000" dirty="0">
              <a:solidFill>
                <a:srgbClr val="004F9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" name="image4.jpeg" descr="EU_Flag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82743" y="6186273"/>
            <a:ext cx="786570" cy="534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5.gif" descr="BRL_Logo.g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94813" y="6171207"/>
            <a:ext cx="1527126" cy="579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6.png" descr="FP7-gen-CMYK.eps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40473" y="6174311"/>
            <a:ext cx="707760" cy="577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7.jpeg" descr="CEA_logo_quadri-sur-fond-rouge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141934" y="6183907"/>
            <a:ext cx="654904" cy="534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8.pdf" descr="TUMLogo_oZ_Vollfl_blau_CMYK.eps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088" y="6174311"/>
            <a:ext cx="994739" cy="534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9.jpeg" descr="sssa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53803" y="6148639"/>
            <a:ext cx="644539" cy="6389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" name="Group 63" descr="Logo_BOR.png"/>
          <p:cNvGrpSpPr/>
          <p:nvPr/>
        </p:nvGrpSpPr>
        <p:grpSpPr>
          <a:xfrm>
            <a:off x="4051096" y="6143506"/>
            <a:ext cx="1064048" cy="638993"/>
            <a:chOff x="0" y="0"/>
            <a:chExt cx="1064046" cy="638992"/>
          </a:xfrm>
        </p:grpSpPr>
        <p:sp>
          <p:nvSpPr>
            <p:cNvPr id="61" name="Shape 61"/>
            <p:cNvSpPr/>
            <p:nvPr/>
          </p:nvSpPr>
          <p:spPr>
            <a:xfrm>
              <a:off x="0" y="0"/>
              <a:ext cx="1064047" cy="63899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62" name="image10.png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064047" cy="638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4" name="Shape 64"/>
          <p:cNvSpPr/>
          <p:nvPr/>
        </p:nvSpPr>
        <p:spPr>
          <a:xfrm>
            <a:off x="-1" y="6086924"/>
            <a:ext cx="9144001" cy="1588"/>
          </a:xfrm>
          <a:prstGeom prst="line">
            <a:avLst/>
          </a:prstGeom>
          <a:ln w="31750">
            <a:solidFill>
              <a:srgbClr val="004F91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3509954" y="3711482"/>
            <a:ext cx="5634046" cy="1588"/>
          </a:xfrm>
          <a:prstGeom prst="line">
            <a:avLst/>
          </a:prstGeom>
          <a:ln w="38100">
            <a:solidFill>
              <a:srgbClr val="004F91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509954" y="4894667"/>
            <a:ext cx="5634046" cy="1588"/>
          </a:xfrm>
          <a:prstGeom prst="line">
            <a:avLst/>
          </a:prstGeom>
          <a:ln w="38100">
            <a:solidFill>
              <a:srgbClr val="004F91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3509954" y="2768374"/>
            <a:ext cx="5634046" cy="1588"/>
          </a:xfrm>
          <a:prstGeom prst="line">
            <a:avLst/>
          </a:prstGeom>
          <a:ln w="31750">
            <a:solidFill>
              <a:srgbClr val="004F91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68" name="image11.ti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93149" y="6276683"/>
            <a:ext cx="1647326" cy="3294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6A6A6"/>
              </a:gs>
            </a:gsLst>
            <a:lin ang="594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r"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381438" y="538167"/>
            <a:ext cx="5253553" cy="1559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sz="2800" b="1">
                <a:solidFill>
                  <a:srgbClr val="004F91"/>
                </a:solidFill>
              </a:rPr>
              <a:t>Europe needs transfer excellence</a:t>
            </a:r>
          </a:p>
          <a:p>
            <a:pPr lvl="0"/>
            <a:endParaRPr sz="2000"/>
          </a:p>
        </p:txBody>
      </p:sp>
      <p:pic>
        <p:nvPicPr>
          <p:cNvPr id="193" name="image12.png" descr="Final_ECHORD++_Logo_4c Kopie Kopie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2336" y="109643"/>
            <a:ext cx="1475630" cy="44679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7010400" y="6365170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F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04F91"/>
                </a:solidFill>
              </a:rPr>
              <a:t>2</a:t>
            </a:fld>
            <a:endParaRPr sz="1200">
              <a:solidFill>
                <a:srgbClr val="004F91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239485" y="6627167"/>
            <a:ext cx="253901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004F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DE" sz="1200" dirty="0" smtClean="0">
                <a:solidFill>
                  <a:srgbClr val="004F91"/>
                </a:solidFill>
              </a:rPr>
              <a:t>15.01.2015 // </a:t>
            </a:r>
            <a:r>
              <a:rPr sz="1200" dirty="0" smtClean="0">
                <a:solidFill>
                  <a:srgbClr val="004F91"/>
                </a:solidFill>
              </a:rPr>
              <a:t>Marie-Luise </a:t>
            </a:r>
            <a:r>
              <a:rPr sz="1200" dirty="0">
                <a:solidFill>
                  <a:srgbClr val="004F91"/>
                </a:solidFill>
              </a:rPr>
              <a:t>Neitz</a:t>
            </a:r>
          </a:p>
        </p:txBody>
      </p:sp>
      <p:sp>
        <p:nvSpPr>
          <p:cNvPr id="196" name="Shape 196"/>
          <p:cNvSpPr/>
          <p:nvPr/>
        </p:nvSpPr>
        <p:spPr>
          <a:xfrm>
            <a:off x="498863" y="1054308"/>
            <a:ext cx="8645137" cy="1590"/>
          </a:xfrm>
          <a:prstGeom prst="line">
            <a:avLst/>
          </a:prstGeom>
          <a:ln w="31750">
            <a:solidFill>
              <a:srgbClr val="004F91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97" name="image14.png"/>
          <p:cNvPicPr/>
          <p:nvPr/>
        </p:nvPicPr>
        <p:blipFill>
          <a:blip r:embed="rId3">
            <a:extLst/>
          </a:blip>
          <a:srcRect t="11859" r="11531"/>
          <a:stretch>
            <a:fillRect/>
          </a:stretch>
        </p:blipFill>
        <p:spPr>
          <a:xfrm>
            <a:off x="127166" y="2034863"/>
            <a:ext cx="3507575" cy="363586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4572000" y="1359804"/>
            <a:ext cx="3825518" cy="4985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000" dirty="0">
                <a:solidFill>
                  <a:srgbClr val="004F91"/>
                </a:solidFill>
              </a:rPr>
              <a:t>Many good ideas currently fail to reach the market. Reasons include:</a:t>
            </a:r>
          </a:p>
          <a:p>
            <a:pPr lvl="0"/>
            <a:endParaRPr lang="de-DE" dirty="0" smtClean="0"/>
          </a:p>
          <a:p>
            <a:pPr marL="180473" indent="-180473">
              <a:buSzPct val="100000"/>
              <a:buChar char="•"/>
            </a:pPr>
            <a:r>
              <a:rPr lang="en-US" sz="2000" dirty="0">
                <a:solidFill>
                  <a:srgbClr val="004F91"/>
                </a:solidFill>
              </a:rPr>
              <a:t>No transfer of underlying expertise</a:t>
            </a:r>
          </a:p>
          <a:p>
            <a:pPr marL="180473" lvl="0" indent="-180473">
              <a:buSzPct val="100000"/>
              <a:buChar char="•"/>
            </a:pPr>
            <a:r>
              <a:rPr sz="2000" dirty="0" smtClean="0">
                <a:solidFill>
                  <a:srgbClr val="004F91"/>
                </a:solidFill>
              </a:rPr>
              <a:t>No </a:t>
            </a:r>
            <a:r>
              <a:rPr sz="2000" dirty="0">
                <a:solidFill>
                  <a:srgbClr val="004F91"/>
                </a:solidFill>
              </a:rPr>
              <a:t>exploitation </a:t>
            </a:r>
            <a:r>
              <a:rPr sz="2000" dirty="0" smtClean="0">
                <a:solidFill>
                  <a:srgbClr val="004F91"/>
                </a:solidFill>
              </a:rPr>
              <a:t>partner</a:t>
            </a:r>
            <a:endParaRPr lang="de-DE" sz="2000" dirty="0" smtClean="0">
              <a:solidFill>
                <a:srgbClr val="004F91"/>
              </a:solidFill>
            </a:endParaRPr>
          </a:p>
          <a:p>
            <a:pPr marL="180473" indent="-180473">
              <a:buSzPct val="100000"/>
              <a:buFontTx/>
              <a:buChar char="•"/>
            </a:pPr>
            <a:r>
              <a:rPr lang="en-US" sz="2000" dirty="0">
                <a:solidFill>
                  <a:srgbClr val="004F91"/>
                </a:solidFill>
              </a:rPr>
              <a:t>Underdeveloped business skills / team skill </a:t>
            </a:r>
            <a:r>
              <a:rPr lang="en-US" sz="2000" dirty="0" smtClean="0">
                <a:solidFill>
                  <a:srgbClr val="004F91"/>
                </a:solidFill>
              </a:rPr>
              <a:t>mix</a:t>
            </a:r>
          </a:p>
          <a:p>
            <a:pPr marL="180473" lvl="0" indent="-180473">
              <a:buSzPct val="100000"/>
              <a:buFontTx/>
              <a:buChar char="•"/>
            </a:pPr>
            <a:r>
              <a:rPr lang="en-US" sz="2000" dirty="0">
                <a:solidFill>
                  <a:srgbClr val="004F91"/>
                </a:solidFill>
              </a:rPr>
              <a:t>Poor market focus and knowledge</a:t>
            </a:r>
          </a:p>
          <a:p>
            <a:pPr marL="180473" indent="-180473">
              <a:buSzPct val="100000"/>
              <a:buFontTx/>
              <a:buChar char="•"/>
            </a:pPr>
            <a:r>
              <a:rPr lang="de-DE" sz="2000" dirty="0" smtClean="0">
                <a:solidFill>
                  <a:srgbClr val="004F91"/>
                </a:solidFill>
              </a:rPr>
              <a:t>Failure </a:t>
            </a:r>
            <a:r>
              <a:rPr lang="de-DE" sz="2000" dirty="0">
                <a:solidFill>
                  <a:srgbClr val="004F91"/>
                </a:solidFill>
              </a:rPr>
              <a:t>to consolidate initial market position</a:t>
            </a:r>
          </a:p>
          <a:p>
            <a:pPr marL="180473" indent="-180473">
              <a:buSzPct val="100000"/>
              <a:buFontTx/>
              <a:buChar char="•"/>
            </a:pPr>
            <a:r>
              <a:rPr lang="de-DE" sz="2000" dirty="0">
                <a:solidFill>
                  <a:srgbClr val="004F91"/>
                </a:solidFill>
              </a:rPr>
              <a:t>Access to finance issues</a:t>
            </a:r>
          </a:p>
          <a:p>
            <a:pPr marL="180473" lvl="0" indent="-180473">
              <a:buSzPct val="100000"/>
              <a:buChar char="•"/>
            </a:pPr>
            <a:r>
              <a:rPr lang="de-DE" sz="2000" dirty="0" smtClean="0">
                <a:solidFill>
                  <a:srgbClr val="004F91"/>
                </a:solidFill>
              </a:rPr>
              <a:t>U</a:t>
            </a:r>
            <a:r>
              <a:rPr sz="2000" dirty="0" err="1" smtClean="0">
                <a:solidFill>
                  <a:srgbClr val="004F91"/>
                </a:solidFill>
              </a:rPr>
              <a:t>nability</a:t>
            </a:r>
            <a:r>
              <a:rPr sz="2000" dirty="0" smtClean="0">
                <a:solidFill>
                  <a:srgbClr val="004F91"/>
                </a:solidFill>
              </a:rPr>
              <a:t> </a:t>
            </a:r>
            <a:r>
              <a:rPr sz="2000" dirty="0">
                <a:solidFill>
                  <a:srgbClr val="004F91"/>
                </a:solidFill>
              </a:rPr>
              <a:t>to communicate the business proposition</a:t>
            </a:r>
          </a:p>
          <a:p>
            <a:pPr marL="180473" lvl="0" indent="-180473">
              <a:buSzPct val="100000"/>
              <a:buChar char="•"/>
            </a:pPr>
            <a:r>
              <a:rPr sz="2000" dirty="0">
                <a:solidFill>
                  <a:srgbClr val="004F91"/>
                </a:solidFill>
              </a:rPr>
              <a:t>Underestimation of product / service </a:t>
            </a:r>
            <a:r>
              <a:rPr sz="2000" dirty="0" smtClean="0">
                <a:solidFill>
                  <a:srgbClr val="004F91"/>
                </a:solidFill>
              </a:rPr>
              <a:t>development</a:t>
            </a:r>
            <a:endParaRPr sz="2000" dirty="0">
              <a:solidFill>
                <a:srgbClr val="004F9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6A6A6"/>
              </a:gs>
            </a:gsLst>
            <a:lin ang="594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r"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1" name="image15.png" descr="Echord Signe grau.ep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7858274" cy="686491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2539014" y="538166"/>
            <a:ext cx="6604986" cy="592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sz="2800" b="1" dirty="0">
                <a:solidFill>
                  <a:srgbClr val="004F91"/>
                </a:solidFill>
              </a:rPr>
              <a:t>	How to increase the </a:t>
            </a:r>
            <a:r>
              <a:rPr sz="2800" b="1" dirty="0" smtClean="0">
                <a:solidFill>
                  <a:srgbClr val="004F91"/>
                </a:solidFill>
              </a:rPr>
              <a:t>impact</a:t>
            </a:r>
            <a:r>
              <a:rPr lang="de-DE" sz="2800" b="1" dirty="0" smtClean="0">
                <a:solidFill>
                  <a:srgbClr val="004F91"/>
                </a:solidFill>
              </a:rPr>
              <a:t>?</a:t>
            </a:r>
            <a:endParaRPr sz="2800" b="1" dirty="0">
              <a:solidFill>
                <a:srgbClr val="004F91"/>
              </a:solidFill>
            </a:endParaRPr>
          </a:p>
          <a:p>
            <a:pPr lvl="0"/>
            <a:endParaRPr sz="2000" dirty="0"/>
          </a:p>
          <a:p>
            <a:pPr marL="381000" lvl="0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sz="2000" dirty="0">
                <a:solidFill>
                  <a:srgbClr val="004F91"/>
                </a:solidFill>
              </a:rPr>
              <a:t>How to </a:t>
            </a:r>
            <a:r>
              <a:rPr sz="2000" b="1" dirty="0">
                <a:solidFill>
                  <a:srgbClr val="004F91"/>
                </a:solidFill>
              </a:rPr>
              <a:t>attract</a:t>
            </a:r>
            <a:r>
              <a:rPr sz="2000" dirty="0">
                <a:solidFill>
                  <a:srgbClr val="004F91"/>
                </a:solidFill>
              </a:rPr>
              <a:t> the right experiments / experimenting partners?</a:t>
            </a:r>
          </a:p>
          <a:p>
            <a:pPr marL="1752600" lvl="3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sz="2000" dirty="0">
                <a:solidFill>
                  <a:srgbClr val="004F91"/>
                </a:solidFill>
              </a:rPr>
              <a:t>Reach SMEs / start-ups?</a:t>
            </a:r>
          </a:p>
          <a:p>
            <a:pPr marL="1752600" lvl="3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sz="2000" dirty="0">
                <a:solidFill>
                  <a:srgbClr val="004F91"/>
                </a:solidFill>
              </a:rPr>
              <a:t>Reach commercial partners?</a:t>
            </a:r>
          </a:p>
          <a:p>
            <a:pPr marL="1752600" lvl="3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sz="2000" dirty="0">
                <a:solidFill>
                  <a:srgbClr val="004F91"/>
                </a:solidFill>
              </a:rPr>
              <a:t>…………..</a:t>
            </a:r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endParaRPr sz="2000" dirty="0">
              <a:solidFill>
                <a:srgbClr val="004F91"/>
              </a:solidFill>
            </a:endParaRPr>
          </a:p>
          <a:p>
            <a:pPr marL="381000" lvl="0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sz="2000" dirty="0">
                <a:solidFill>
                  <a:srgbClr val="004F91"/>
                </a:solidFill>
              </a:rPr>
              <a:t>How to </a:t>
            </a:r>
            <a:r>
              <a:rPr sz="2000" b="1" dirty="0">
                <a:solidFill>
                  <a:srgbClr val="004F91"/>
                </a:solidFill>
              </a:rPr>
              <a:t>select </a:t>
            </a:r>
            <a:r>
              <a:rPr sz="2000" dirty="0">
                <a:solidFill>
                  <a:srgbClr val="004F91"/>
                </a:solidFill>
              </a:rPr>
              <a:t>the right proposals</a:t>
            </a:r>
            <a:r>
              <a:rPr sz="2000" b="1" dirty="0">
                <a:solidFill>
                  <a:srgbClr val="004F91"/>
                </a:solidFill>
              </a:rPr>
              <a:t>?</a:t>
            </a:r>
          </a:p>
          <a:p>
            <a:pPr marL="1295400" lvl="2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lang="de-DE" sz="2000" dirty="0" smtClean="0">
                <a:solidFill>
                  <a:srgbClr val="004F91"/>
                </a:solidFill>
              </a:rPr>
              <a:t>N</a:t>
            </a:r>
            <a:r>
              <a:rPr sz="2000" dirty="0" smtClean="0">
                <a:solidFill>
                  <a:srgbClr val="004F91"/>
                </a:solidFill>
              </a:rPr>
              <a:t>o </a:t>
            </a:r>
            <a:r>
              <a:rPr sz="2000" dirty="0">
                <a:solidFill>
                  <a:srgbClr val="004F91"/>
                </a:solidFill>
              </a:rPr>
              <a:t>mechanical </a:t>
            </a:r>
            <a:r>
              <a:rPr sz="2000" dirty="0" smtClean="0">
                <a:solidFill>
                  <a:srgbClr val="004F91"/>
                </a:solidFill>
              </a:rPr>
              <a:t>approach</a:t>
            </a:r>
            <a:r>
              <a:rPr lang="de-DE" sz="2000" dirty="0" smtClean="0">
                <a:solidFill>
                  <a:srgbClr val="004F91"/>
                </a:solidFill>
              </a:rPr>
              <a:t> in selection process</a:t>
            </a:r>
            <a:br>
              <a:rPr lang="de-DE" sz="2000" dirty="0" smtClean="0">
                <a:solidFill>
                  <a:srgbClr val="004F91"/>
                </a:solidFill>
              </a:rPr>
            </a:br>
            <a:r>
              <a:rPr lang="de-DE" sz="2000" dirty="0" smtClean="0">
                <a:solidFill>
                  <a:srgbClr val="004F91"/>
                </a:solidFill>
              </a:rPr>
              <a:t>Intensive discussions in a panel meeting</a:t>
            </a:r>
            <a:endParaRPr sz="2000" dirty="0">
              <a:solidFill>
                <a:srgbClr val="004F91"/>
              </a:solidFill>
            </a:endParaRPr>
          </a:p>
          <a:p>
            <a:pPr marL="1295400" lvl="2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lang="de-DE" sz="2000" dirty="0" smtClean="0">
                <a:solidFill>
                  <a:srgbClr val="004F91"/>
                </a:solidFill>
              </a:rPr>
              <a:t>Thorough</a:t>
            </a:r>
            <a:r>
              <a:rPr sz="2000" dirty="0" smtClean="0">
                <a:solidFill>
                  <a:srgbClr val="004F91"/>
                </a:solidFill>
              </a:rPr>
              <a:t> </a:t>
            </a:r>
            <a:r>
              <a:rPr sz="2000" dirty="0">
                <a:solidFill>
                  <a:srgbClr val="004F91"/>
                </a:solidFill>
              </a:rPr>
              <a:t>evaluation</a:t>
            </a:r>
          </a:p>
          <a:p>
            <a:pPr marL="1295400" lvl="2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sz="2000" dirty="0">
                <a:solidFill>
                  <a:srgbClr val="004F91"/>
                </a:solidFill>
              </a:rPr>
              <a:t>Evaluators with an industrial </a:t>
            </a:r>
            <a:r>
              <a:rPr sz="2000" dirty="0" smtClean="0">
                <a:solidFill>
                  <a:srgbClr val="004F91"/>
                </a:solidFill>
              </a:rPr>
              <a:t>background</a:t>
            </a:r>
            <a:r>
              <a:rPr lang="de-DE" sz="2000" dirty="0" smtClean="0">
                <a:solidFill>
                  <a:srgbClr val="004F91"/>
                </a:solidFill>
              </a:rPr>
              <a:t/>
            </a:r>
            <a:br>
              <a:rPr lang="de-DE" sz="2000" dirty="0" smtClean="0">
                <a:solidFill>
                  <a:srgbClr val="004F91"/>
                </a:solidFill>
              </a:rPr>
            </a:br>
            <a:r>
              <a:rPr lang="de-DE" sz="2000" dirty="0" smtClean="0">
                <a:solidFill>
                  <a:srgbClr val="004F91"/>
                </a:solidFill>
              </a:rPr>
              <a:t>together with academics </a:t>
            </a:r>
          </a:p>
          <a:p>
            <a:pPr marL="1295400" lvl="2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sz="2000" dirty="0" smtClean="0">
                <a:solidFill>
                  <a:srgbClr val="004F91"/>
                </a:solidFill>
              </a:rPr>
              <a:t>……….</a:t>
            </a:r>
            <a:endParaRPr sz="2000" dirty="0">
              <a:solidFill>
                <a:srgbClr val="004F91"/>
              </a:solidFill>
            </a:endParaRPr>
          </a:p>
        </p:txBody>
      </p:sp>
      <p:pic>
        <p:nvPicPr>
          <p:cNvPr id="203" name="image12.png" descr="Final_ECHORD++_Logo_4c Kopie Kopie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2336" y="109643"/>
            <a:ext cx="1475630" cy="446795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xfrm>
            <a:off x="7010400" y="6365170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F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04F91"/>
                </a:solidFill>
              </a:rPr>
              <a:t>3</a:t>
            </a:fld>
            <a:endParaRPr sz="1200">
              <a:solidFill>
                <a:srgbClr val="004F91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-1" y="6590019"/>
            <a:ext cx="253901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004F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DE" sz="1200" dirty="0" smtClean="0">
                <a:solidFill>
                  <a:srgbClr val="004F91"/>
                </a:solidFill>
              </a:rPr>
              <a:t>15</a:t>
            </a:r>
            <a:r>
              <a:rPr sz="1200" dirty="0" smtClean="0">
                <a:solidFill>
                  <a:srgbClr val="004F91"/>
                </a:solidFill>
              </a:rPr>
              <a:t>.0</a:t>
            </a:r>
            <a:r>
              <a:rPr lang="de-DE" sz="1200" dirty="0" smtClean="0">
                <a:solidFill>
                  <a:srgbClr val="004F91"/>
                </a:solidFill>
              </a:rPr>
              <a:t>1</a:t>
            </a:r>
            <a:r>
              <a:rPr sz="1200" dirty="0" smtClean="0">
                <a:solidFill>
                  <a:srgbClr val="004F91"/>
                </a:solidFill>
              </a:rPr>
              <a:t>.201</a:t>
            </a:r>
            <a:r>
              <a:rPr lang="de-DE" sz="1200" dirty="0" smtClean="0">
                <a:solidFill>
                  <a:srgbClr val="004F91"/>
                </a:solidFill>
              </a:rPr>
              <a:t>5</a:t>
            </a:r>
            <a:r>
              <a:rPr sz="1200" dirty="0" smtClean="0">
                <a:solidFill>
                  <a:srgbClr val="004F91"/>
                </a:solidFill>
              </a:rPr>
              <a:t> </a:t>
            </a:r>
            <a:r>
              <a:rPr sz="1200" dirty="0">
                <a:solidFill>
                  <a:srgbClr val="004F91"/>
                </a:solidFill>
              </a:rPr>
              <a:t>// Marie-Luise Neitz</a:t>
            </a:r>
          </a:p>
        </p:txBody>
      </p:sp>
      <p:sp>
        <p:nvSpPr>
          <p:cNvPr id="206" name="Shape 206"/>
          <p:cNvSpPr/>
          <p:nvPr/>
        </p:nvSpPr>
        <p:spPr>
          <a:xfrm>
            <a:off x="2846070" y="1055896"/>
            <a:ext cx="6297930" cy="1"/>
          </a:xfrm>
          <a:prstGeom prst="line">
            <a:avLst/>
          </a:prstGeom>
          <a:ln w="31750">
            <a:solidFill>
              <a:srgbClr val="004F91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5400000">
            <a:off x="-2042364" y="2543089"/>
            <a:ext cx="6412231" cy="1943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09" y="0"/>
                </a:lnTo>
                <a:lnTo>
                  <a:pt x="21600" y="10800"/>
                </a:lnTo>
                <a:lnTo>
                  <a:pt x="198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53975">
            <a:solidFill>
              <a:srgbClr val="004F91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348266" y="568484"/>
            <a:ext cx="1534533" cy="767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622300">
              <a:lnSpc>
                <a:spcPct val="90000"/>
              </a:lnSpc>
              <a:defRPr sz="1600"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0000"/>
                </a:solidFill>
              </a:rPr>
              <a:t>Attraction of the experiments</a:t>
            </a:r>
          </a:p>
        </p:txBody>
      </p:sp>
      <p:sp>
        <p:nvSpPr>
          <p:cNvPr id="209" name="Shape 209"/>
          <p:cNvSpPr/>
          <p:nvPr/>
        </p:nvSpPr>
        <p:spPr>
          <a:xfrm>
            <a:off x="191946" y="1627688"/>
            <a:ext cx="1981779" cy="1"/>
          </a:xfrm>
          <a:prstGeom prst="line">
            <a:avLst/>
          </a:prstGeom>
          <a:ln w="38100">
            <a:solidFill>
              <a:srgbClr val="4F81BD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416550" y="2009268"/>
            <a:ext cx="1560173" cy="76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622300">
              <a:lnSpc>
                <a:spcPct val="90000"/>
              </a:lnSpc>
              <a:defRPr sz="1600"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0000"/>
                </a:solidFill>
              </a:rPr>
              <a:t>Selection of the experiments</a:t>
            </a:r>
          </a:p>
        </p:txBody>
      </p:sp>
      <p:sp>
        <p:nvSpPr>
          <p:cNvPr id="211" name="Shape 211"/>
          <p:cNvSpPr/>
          <p:nvPr/>
        </p:nvSpPr>
        <p:spPr>
          <a:xfrm>
            <a:off x="191946" y="2877367"/>
            <a:ext cx="1981779" cy="1"/>
          </a:xfrm>
          <a:prstGeom prst="line">
            <a:avLst/>
          </a:prstGeom>
          <a:ln w="38100">
            <a:solidFill>
              <a:srgbClr val="4F81BD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416549" y="3459612"/>
            <a:ext cx="1438097" cy="76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622300">
              <a:lnSpc>
                <a:spcPct val="90000"/>
              </a:lnSpc>
              <a:defRPr sz="1600" b="1">
                <a:solidFill>
                  <a:srgbClr val="004F9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04F91"/>
                </a:solidFill>
              </a:rPr>
              <a:t>Project Monitoring and support</a:t>
            </a:r>
          </a:p>
        </p:txBody>
      </p:sp>
      <p:sp>
        <p:nvSpPr>
          <p:cNvPr id="213" name="Shape 213"/>
          <p:cNvSpPr/>
          <p:nvPr/>
        </p:nvSpPr>
        <p:spPr>
          <a:xfrm>
            <a:off x="381238" y="5266237"/>
            <a:ext cx="1508472" cy="549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622300">
              <a:lnSpc>
                <a:spcPct val="90000"/>
              </a:lnSpc>
              <a:defRPr sz="1600" b="1">
                <a:solidFill>
                  <a:srgbClr val="004F9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04F91"/>
                </a:solidFill>
              </a:rPr>
              <a:t>Follow-up / post project</a:t>
            </a:r>
          </a:p>
        </p:txBody>
      </p:sp>
      <p:sp>
        <p:nvSpPr>
          <p:cNvPr id="214" name="Shape 214"/>
          <p:cNvSpPr/>
          <p:nvPr/>
        </p:nvSpPr>
        <p:spPr>
          <a:xfrm>
            <a:off x="191946" y="4629968"/>
            <a:ext cx="1981779" cy="1"/>
          </a:xfrm>
          <a:prstGeom prst="line">
            <a:avLst/>
          </a:prstGeom>
          <a:ln w="38100">
            <a:solidFill>
              <a:srgbClr val="4F81BD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6A6A6"/>
              </a:gs>
            </a:gsLst>
            <a:lin ang="594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r"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7" name="image15.png" descr="Echord Signe grau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" y="0"/>
            <a:ext cx="7858274" cy="6864916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2539014" y="538167"/>
            <a:ext cx="6604986" cy="5373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sz="2800" b="1" dirty="0">
                <a:solidFill>
                  <a:srgbClr val="004F91"/>
                </a:solidFill>
              </a:rPr>
              <a:t>	How to increase the </a:t>
            </a:r>
            <a:r>
              <a:rPr sz="2800" b="1" dirty="0" smtClean="0">
                <a:solidFill>
                  <a:srgbClr val="004F91"/>
                </a:solidFill>
              </a:rPr>
              <a:t>impact</a:t>
            </a:r>
            <a:r>
              <a:rPr lang="de-DE" sz="2800" b="1" dirty="0" smtClean="0">
                <a:solidFill>
                  <a:srgbClr val="004F91"/>
                </a:solidFill>
              </a:rPr>
              <a:t>?</a:t>
            </a:r>
            <a:endParaRPr sz="2800" b="1" dirty="0">
              <a:solidFill>
                <a:srgbClr val="004F91"/>
              </a:solidFill>
            </a:endParaRPr>
          </a:p>
          <a:p>
            <a:pPr lvl="0"/>
            <a:endParaRPr sz="2000" dirty="0"/>
          </a:p>
          <a:p>
            <a:pPr marL="381000" lvl="0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sz="2000" dirty="0">
                <a:solidFill>
                  <a:srgbClr val="004F91"/>
                </a:solidFill>
              </a:rPr>
              <a:t>How to assure an </a:t>
            </a:r>
            <a:r>
              <a:rPr sz="2000" b="1" dirty="0">
                <a:solidFill>
                  <a:srgbClr val="004F91"/>
                </a:solidFill>
              </a:rPr>
              <a:t>efficient monitoring</a:t>
            </a:r>
            <a:r>
              <a:rPr sz="2000" dirty="0">
                <a:solidFill>
                  <a:srgbClr val="004F91"/>
                </a:solidFill>
              </a:rPr>
              <a:t> and </a:t>
            </a:r>
            <a:r>
              <a:rPr sz="2000" b="1" dirty="0">
                <a:solidFill>
                  <a:srgbClr val="004F91"/>
                </a:solidFill>
              </a:rPr>
              <a:t>support</a:t>
            </a:r>
            <a:r>
              <a:rPr sz="2000" dirty="0">
                <a:solidFill>
                  <a:srgbClr val="004F91"/>
                </a:solidFill>
              </a:rPr>
              <a:t>?</a:t>
            </a:r>
          </a:p>
          <a:p>
            <a:pPr marL="1752600" lvl="3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lang="de-DE" sz="2000" dirty="0" smtClean="0">
                <a:solidFill>
                  <a:srgbClr val="004F91"/>
                </a:solidFill>
              </a:rPr>
              <a:t>Development of KPI documents</a:t>
            </a:r>
          </a:p>
          <a:p>
            <a:pPr marL="1752600" lvl="3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lang="de-DE" sz="2000" dirty="0" smtClean="0">
                <a:solidFill>
                  <a:srgbClr val="004F91"/>
                </a:solidFill>
              </a:rPr>
              <a:t>Negotiations to create a commitment on transfer excellence</a:t>
            </a:r>
            <a:endParaRPr sz="2000" dirty="0">
              <a:solidFill>
                <a:srgbClr val="004F91"/>
              </a:solidFill>
            </a:endParaRPr>
          </a:p>
          <a:p>
            <a:pPr marL="1752600" lvl="3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sz="2000" dirty="0" smtClean="0">
                <a:solidFill>
                  <a:srgbClr val="004F91"/>
                </a:solidFill>
              </a:rPr>
              <a:t>Development </a:t>
            </a:r>
            <a:r>
              <a:rPr sz="2000" dirty="0">
                <a:solidFill>
                  <a:srgbClr val="004F91"/>
                </a:solidFill>
              </a:rPr>
              <a:t>of </a:t>
            </a:r>
            <a:r>
              <a:rPr sz="2000" dirty="0" smtClean="0">
                <a:solidFill>
                  <a:srgbClr val="004F91"/>
                </a:solidFill>
              </a:rPr>
              <a:t>P</a:t>
            </a:r>
            <a:r>
              <a:rPr lang="de-DE" sz="2000" dirty="0" smtClean="0">
                <a:solidFill>
                  <a:srgbClr val="004F91"/>
                </a:solidFill>
              </a:rPr>
              <a:t>R stragtegy</a:t>
            </a:r>
          </a:p>
          <a:p>
            <a:pPr marL="1752600" lvl="3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lang="de-DE" sz="2000" dirty="0" smtClean="0">
                <a:solidFill>
                  <a:srgbClr val="004F91"/>
                </a:solidFill>
              </a:rPr>
              <a:t>Exploitation </a:t>
            </a:r>
            <a:r>
              <a:rPr lang="de-DE" sz="2000" dirty="0">
                <a:solidFill>
                  <a:srgbClr val="004F91"/>
                </a:solidFill>
              </a:rPr>
              <a:t>support</a:t>
            </a:r>
          </a:p>
          <a:p>
            <a:pPr marL="1752600" lvl="3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sz="2000" dirty="0" smtClean="0">
                <a:solidFill>
                  <a:srgbClr val="004F91"/>
                </a:solidFill>
              </a:rPr>
              <a:t>…………..</a:t>
            </a:r>
            <a:endParaRPr sz="2000" dirty="0">
              <a:solidFill>
                <a:srgbClr val="004F91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endParaRPr sz="2000" dirty="0">
              <a:solidFill>
                <a:srgbClr val="004F91"/>
              </a:solidFill>
            </a:endParaRPr>
          </a:p>
          <a:p>
            <a:pPr marL="381000" lvl="0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sz="2000" dirty="0">
                <a:solidFill>
                  <a:srgbClr val="004F91"/>
                </a:solidFill>
              </a:rPr>
              <a:t>How to follow-up on the </a:t>
            </a:r>
            <a:r>
              <a:rPr lang="de-DE" sz="2000" dirty="0" smtClean="0">
                <a:solidFill>
                  <a:srgbClr val="004F91"/>
                </a:solidFill>
              </a:rPr>
              <a:t>experiments</a:t>
            </a:r>
            <a:r>
              <a:rPr sz="2000" dirty="0" smtClean="0">
                <a:solidFill>
                  <a:srgbClr val="004F91"/>
                </a:solidFill>
              </a:rPr>
              <a:t> </a:t>
            </a:r>
            <a:r>
              <a:rPr sz="2000" dirty="0">
                <a:solidFill>
                  <a:srgbClr val="004F91"/>
                </a:solidFill>
              </a:rPr>
              <a:t>after their runtime?</a:t>
            </a:r>
            <a:endParaRPr sz="2000" b="1" dirty="0">
              <a:solidFill>
                <a:srgbClr val="004F91"/>
              </a:solidFill>
            </a:endParaRPr>
          </a:p>
          <a:p>
            <a:pPr marL="1295400" lvl="2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lang="de-DE" sz="2000" dirty="0" smtClean="0">
                <a:solidFill>
                  <a:srgbClr val="004F91"/>
                </a:solidFill>
              </a:rPr>
              <a:t>Longitudinal studies</a:t>
            </a:r>
            <a:endParaRPr sz="2000" dirty="0">
              <a:solidFill>
                <a:srgbClr val="004F91"/>
              </a:solidFill>
            </a:endParaRPr>
          </a:p>
          <a:p>
            <a:pPr marL="1295400" lvl="2" indent="-381000">
              <a:lnSpc>
                <a:spcPct val="90000"/>
              </a:lnSpc>
              <a:spcBef>
                <a:spcPts val="1200"/>
              </a:spcBef>
              <a:buClr>
                <a:srgbClr val="004F91"/>
              </a:buClr>
              <a:buSzPct val="100000"/>
              <a:buFont typeface="Arial"/>
              <a:buChar char="•"/>
            </a:pPr>
            <a:r>
              <a:rPr sz="2000" dirty="0">
                <a:solidFill>
                  <a:srgbClr val="004F91"/>
                </a:solidFill>
              </a:rPr>
              <a:t>……….</a:t>
            </a:r>
          </a:p>
        </p:txBody>
      </p:sp>
      <p:pic>
        <p:nvPicPr>
          <p:cNvPr id="219" name="image12.png" descr="Final_ECHORD++_Logo_4c Kopie Kopie.ep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32336" y="109643"/>
            <a:ext cx="1475630" cy="446795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7010400" y="6365170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F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04F91"/>
                </a:solidFill>
              </a:rPr>
              <a:t>4</a:t>
            </a:fld>
            <a:endParaRPr sz="1200">
              <a:solidFill>
                <a:srgbClr val="004F91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-1" y="6590019"/>
            <a:ext cx="253901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004F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 smtClean="0">
                <a:solidFill>
                  <a:srgbClr val="004F91"/>
                </a:solidFill>
              </a:rPr>
              <a:t>.</a:t>
            </a:r>
            <a:r>
              <a:rPr lang="de-DE" sz="1200" dirty="0" smtClean="0">
                <a:solidFill>
                  <a:srgbClr val="004F91"/>
                </a:solidFill>
              </a:rPr>
              <a:t>15.01.</a:t>
            </a:r>
            <a:r>
              <a:rPr sz="1200" dirty="0" smtClean="0">
                <a:solidFill>
                  <a:srgbClr val="004F91"/>
                </a:solidFill>
              </a:rPr>
              <a:t>201</a:t>
            </a:r>
            <a:r>
              <a:rPr lang="de-DE" sz="1200" dirty="0" smtClean="0">
                <a:solidFill>
                  <a:srgbClr val="004F91"/>
                </a:solidFill>
              </a:rPr>
              <a:t>5</a:t>
            </a:r>
            <a:r>
              <a:rPr sz="1200" dirty="0" smtClean="0">
                <a:solidFill>
                  <a:srgbClr val="004F91"/>
                </a:solidFill>
              </a:rPr>
              <a:t> </a:t>
            </a:r>
            <a:r>
              <a:rPr sz="1200" dirty="0">
                <a:solidFill>
                  <a:srgbClr val="004F91"/>
                </a:solidFill>
              </a:rPr>
              <a:t>// Marie-Luise Neitz</a:t>
            </a:r>
          </a:p>
        </p:txBody>
      </p:sp>
      <p:sp>
        <p:nvSpPr>
          <p:cNvPr id="222" name="Shape 222"/>
          <p:cNvSpPr/>
          <p:nvPr/>
        </p:nvSpPr>
        <p:spPr>
          <a:xfrm>
            <a:off x="2846070" y="1055896"/>
            <a:ext cx="6297930" cy="1"/>
          </a:xfrm>
          <a:prstGeom prst="line">
            <a:avLst/>
          </a:prstGeom>
          <a:ln w="31750">
            <a:solidFill>
              <a:srgbClr val="004F91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 rot="5400000">
            <a:off x="-2042364" y="2543089"/>
            <a:ext cx="6412231" cy="1943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809" y="0"/>
                </a:lnTo>
                <a:lnTo>
                  <a:pt x="21600" y="10800"/>
                </a:lnTo>
                <a:lnTo>
                  <a:pt x="1980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53975">
            <a:solidFill>
              <a:srgbClr val="004F91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348266" y="568484"/>
            <a:ext cx="1534533" cy="767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622300">
              <a:lnSpc>
                <a:spcPct val="90000"/>
              </a:lnSpc>
              <a:defRPr sz="1600" b="1">
                <a:solidFill>
                  <a:srgbClr val="004F9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04F91"/>
                </a:solidFill>
              </a:rPr>
              <a:t>Attraction of the experiments</a:t>
            </a:r>
          </a:p>
        </p:txBody>
      </p:sp>
      <p:sp>
        <p:nvSpPr>
          <p:cNvPr id="225" name="Shape 225"/>
          <p:cNvSpPr/>
          <p:nvPr/>
        </p:nvSpPr>
        <p:spPr>
          <a:xfrm>
            <a:off x="191946" y="1627688"/>
            <a:ext cx="1981779" cy="1"/>
          </a:xfrm>
          <a:prstGeom prst="line">
            <a:avLst/>
          </a:prstGeom>
          <a:ln w="38100">
            <a:solidFill>
              <a:srgbClr val="4F81BD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416550" y="2009268"/>
            <a:ext cx="1560173" cy="76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622300">
              <a:lnSpc>
                <a:spcPct val="90000"/>
              </a:lnSpc>
              <a:defRPr sz="1600" b="1">
                <a:solidFill>
                  <a:srgbClr val="004F9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004F91"/>
                </a:solidFill>
              </a:rPr>
              <a:t>Selection of the experiments</a:t>
            </a:r>
          </a:p>
        </p:txBody>
      </p:sp>
      <p:sp>
        <p:nvSpPr>
          <p:cNvPr id="227" name="Shape 227"/>
          <p:cNvSpPr/>
          <p:nvPr/>
        </p:nvSpPr>
        <p:spPr>
          <a:xfrm>
            <a:off x="191946" y="2877367"/>
            <a:ext cx="1981779" cy="1"/>
          </a:xfrm>
          <a:prstGeom prst="line">
            <a:avLst/>
          </a:prstGeom>
          <a:ln w="38100">
            <a:solidFill>
              <a:srgbClr val="4F81BD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416549" y="3459612"/>
            <a:ext cx="1438097" cy="76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622300">
              <a:lnSpc>
                <a:spcPct val="90000"/>
              </a:lnSpc>
              <a:defRPr sz="1600"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0000"/>
                </a:solidFill>
              </a:rPr>
              <a:t>Project Monitoring and support</a:t>
            </a:r>
          </a:p>
        </p:txBody>
      </p:sp>
      <p:sp>
        <p:nvSpPr>
          <p:cNvPr id="229" name="Shape 229"/>
          <p:cNvSpPr/>
          <p:nvPr/>
        </p:nvSpPr>
        <p:spPr>
          <a:xfrm>
            <a:off x="381238" y="5266237"/>
            <a:ext cx="1508472" cy="549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 defTabSz="622300">
              <a:lnSpc>
                <a:spcPct val="90000"/>
              </a:lnSpc>
              <a:defRPr sz="1600"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>
                <a:solidFill>
                  <a:srgbClr val="FF0000"/>
                </a:solidFill>
              </a:rPr>
              <a:t>Follow-up / post project</a:t>
            </a:r>
          </a:p>
        </p:txBody>
      </p:sp>
      <p:sp>
        <p:nvSpPr>
          <p:cNvPr id="230" name="Shape 230"/>
          <p:cNvSpPr/>
          <p:nvPr/>
        </p:nvSpPr>
        <p:spPr>
          <a:xfrm>
            <a:off x="191946" y="4629968"/>
            <a:ext cx="1981779" cy="1"/>
          </a:xfrm>
          <a:prstGeom prst="line">
            <a:avLst/>
          </a:prstGeom>
          <a:ln w="38100">
            <a:solidFill>
              <a:srgbClr val="4F81BD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Final_ECHORD++_Logo_4c Kopie Kopi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336" y="109644"/>
            <a:ext cx="1475629" cy="44679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853542" y="1093353"/>
            <a:ext cx="5290457" cy="12495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Why QM &amp; </a:t>
            </a: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KPIs</a:t>
            </a:r>
            <a:r>
              <a:rPr lang="de-DE" sz="2800" b="1" dirty="0" smtClean="0">
                <a:solidFill>
                  <a:srgbClr val="004F91"/>
                </a:solidFill>
                <a:cs typeface="Calibri"/>
              </a:rPr>
              <a:t>?</a:t>
            </a:r>
            <a:endParaRPr lang="de-DE" sz="2000" b="1" dirty="0" smtClean="0">
              <a:solidFill>
                <a:srgbClr val="004F91"/>
              </a:solidFill>
              <a:cs typeface="Calibri"/>
            </a:endParaRPr>
          </a:p>
          <a:p>
            <a:endParaRPr lang="en-US" sz="2000" dirty="0" smtClean="0"/>
          </a:p>
          <a:p>
            <a:pPr lvl="0">
              <a:buFont typeface="Arial"/>
              <a:buChar char="•"/>
            </a:pPr>
            <a:endParaRPr lang="de-DE" sz="2000" dirty="0" smtClean="0">
              <a:solidFill>
                <a:srgbClr val="004F91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3760664" y="1633286"/>
            <a:ext cx="5383336" cy="1588"/>
          </a:xfrm>
          <a:prstGeom prst="line">
            <a:avLst/>
          </a:prstGeom>
          <a:ln w="31750" cap="flat" cmpd="sng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3760664" y="3275105"/>
            <a:ext cx="5383336" cy="1588"/>
          </a:xfrm>
          <a:prstGeom prst="line">
            <a:avLst/>
          </a:prstGeom>
          <a:ln w="38100" cap="flat" cmpd="dbl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4"/>
          <p:cNvSpPr>
            <a:spLocks noGrp="1"/>
          </p:cNvSpPr>
          <p:nvPr>
            <p:ph type="dt" sz="half" idx="15"/>
          </p:nvPr>
        </p:nvSpPr>
        <p:spPr>
          <a:prstGeom prst="rect">
            <a:avLst/>
          </a:prstGeom>
          <a:effectLst>
            <a:outerShdw blurRad="38100" dist="254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14.1.2015 </a:t>
            </a:r>
            <a:r>
              <a:rPr lang="de-DE" dirty="0" smtClean="0">
                <a:solidFill>
                  <a:schemeClr val="bg1"/>
                </a:solidFill>
              </a:rPr>
              <a:t>// Reinhard Lafrenz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CasellaDiTesto 8"/>
          <p:cNvSpPr txBox="1"/>
          <p:nvPr/>
        </p:nvSpPr>
        <p:spPr>
          <a:xfrm>
            <a:off x="4069457" y="1916541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00000"/>
            </a:pPr>
            <a:r>
              <a:rPr lang="en-US" sz="2400" dirty="0">
                <a:solidFill>
                  <a:srgbClr val="004F91"/>
                </a:solidFill>
              </a:rPr>
              <a:t>We need to be able to justify our activities and investments by </a:t>
            </a:r>
            <a:r>
              <a:rPr lang="en-US" sz="2400" dirty="0" smtClean="0">
                <a:solidFill>
                  <a:srgbClr val="004F91"/>
                </a:solidFill>
              </a:rPr>
              <a:t>RESULTS</a:t>
            </a:r>
            <a:endParaRPr lang="en-US" sz="2400" dirty="0">
              <a:solidFill>
                <a:srgbClr val="004F91"/>
              </a:solidFill>
            </a:endParaRPr>
          </a:p>
          <a:p>
            <a:pPr lvl="0">
              <a:buSzPct val="100000"/>
            </a:pPr>
            <a:endParaRPr lang="en-US" sz="2400" dirty="0">
              <a:solidFill>
                <a:srgbClr val="004F91"/>
              </a:solidFill>
            </a:endParaRPr>
          </a:p>
          <a:p>
            <a:pPr lvl="0">
              <a:buSzPct val="100000"/>
            </a:pPr>
            <a:r>
              <a:rPr lang="en-US" sz="2400" dirty="0">
                <a:solidFill>
                  <a:srgbClr val="004F91"/>
                </a:solidFill>
              </a:rPr>
              <a:t>We have to operationalize the targets to be able to track and measure them</a:t>
            </a:r>
          </a:p>
          <a:p>
            <a:pPr lvl="0">
              <a:buSzPct val="100000"/>
            </a:pPr>
            <a:endParaRPr lang="en-US" sz="2400" dirty="0">
              <a:solidFill>
                <a:srgbClr val="004F91"/>
              </a:solidFill>
            </a:endParaRPr>
          </a:p>
          <a:p>
            <a:pPr lvl="0">
              <a:buSzPct val="100000"/>
            </a:pPr>
            <a:r>
              <a:rPr lang="en-US" sz="2400" dirty="0">
                <a:solidFill>
                  <a:srgbClr val="004F91"/>
                </a:solidFill>
              </a:rPr>
              <a:t>We </a:t>
            </a:r>
            <a:r>
              <a:rPr lang="en-US" sz="2400" dirty="0" smtClean="0">
                <a:solidFill>
                  <a:srgbClr val="004F91"/>
                </a:solidFill>
              </a:rPr>
              <a:t>need a tool to identify risks to success </a:t>
            </a:r>
            <a:endParaRPr lang="en-US" sz="2400" dirty="0">
              <a:solidFill>
                <a:srgbClr val="004F91"/>
              </a:solidFill>
            </a:endParaRPr>
          </a:p>
        </p:txBody>
      </p:sp>
      <p:sp>
        <p:nvSpPr>
          <p:cNvPr id="13" name="Foliennummernplatzhalter 5"/>
          <p:cNvSpPr txBox="1">
            <a:spLocks/>
          </p:cNvSpPr>
          <p:nvPr/>
        </p:nvSpPr>
        <p:spPr>
          <a:xfrm>
            <a:off x="8567056" y="6492875"/>
            <a:ext cx="57694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48FFF-32C9-2C41-A177-9D7EC94EFE94}" type="slidenum">
              <a:rPr lang="de-DE" smtClean="0"/>
              <a:pPr/>
              <a:t>5</a:t>
            </a:fld>
            <a:endParaRPr lang="de-DE" dirty="0"/>
          </a:p>
        </p:txBody>
      </p:sp>
      <p:cxnSp>
        <p:nvCxnSpPr>
          <p:cNvPr id="15" name="Gerade Verbindung 9"/>
          <p:cNvCxnSpPr/>
          <p:nvPr/>
        </p:nvCxnSpPr>
        <p:spPr>
          <a:xfrm>
            <a:off x="3760664" y="4722905"/>
            <a:ext cx="5383336" cy="1588"/>
          </a:xfrm>
          <a:prstGeom prst="line">
            <a:avLst/>
          </a:prstGeom>
          <a:ln w="38100" cap="flat" cmpd="dbl" algn="ctr">
            <a:solidFill>
              <a:srgbClr val="004F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48667" y="1548666"/>
            <a:ext cx="6858000" cy="376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6A6A6"/>
              </a:gs>
            </a:gsLst>
            <a:lin ang="594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r"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381438" y="557210"/>
            <a:ext cx="838112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2800" b="1">
                <a:solidFill>
                  <a:srgbClr val="004F91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1" dirty="0" smtClean="0">
                <a:solidFill>
                  <a:srgbClr val="004F91"/>
                </a:solidFill>
              </a:rPr>
              <a:t>Quality Management</a:t>
            </a:r>
            <a:r>
              <a:rPr lang="de-DE" sz="2800" b="1" dirty="0" smtClean="0">
                <a:solidFill>
                  <a:srgbClr val="004F91"/>
                </a:solidFill>
              </a:rPr>
              <a:t> in E++</a:t>
            </a:r>
            <a:endParaRPr sz="2800" b="1" dirty="0">
              <a:solidFill>
                <a:srgbClr val="004F91"/>
              </a:solidFill>
            </a:endParaRPr>
          </a:p>
        </p:txBody>
      </p:sp>
      <p:pic>
        <p:nvPicPr>
          <p:cNvPr id="72" name="image12.png" descr="Final_ECHORD++_Logo_4c Kopie Kopie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2336" y="109643"/>
            <a:ext cx="1475630" cy="446795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498863" y="1051104"/>
            <a:ext cx="8645137" cy="1590"/>
          </a:xfrm>
          <a:prstGeom prst="line">
            <a:avLst/>
          </a:prstGeom>
          <a:ln w="31750">
            <a:solidFill>
              <a:srgbClr val="004F91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76" name="Group 76"/>
          <p:cNvGrpSpPr/>
          <p:nvPr/>
        </p:nvGrpSpPr>
        <p:grpSpPr>
          <a:xfrm>
            <a:off x="922846" y="1134608"/>
            <a:ext cx="2582761" cy="1171466"/>
            <a:chOff x="0" y="0"/>
            <a:chExt cx="2582760" cy="1171465"/>
          </a:xfrm>
        </p:grpSpPr>
        <p:sp>
          <p:nvSpPr>
            <p:cNvPr id="74" name="Shape 74"/>
            <p:cNvSpPr/>
            <p:nvPr/>
          </p:nvSpPr>
          <p:spPr>
            <a:xfrm>
              <a:off x="-1" y="-1"/>
              <a:ext cx="2582762" cy="1171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131147" y="59567"/>
              <a:ext cx="2366671" cy="99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</p:grpSp>
      <p:pic>
        <p:nvPicPr>
          <p:cNvPr id="77" name="image13.png" descr="http://www6.in.tum.de/pub/Main/ResearchEchord/ECHORD_Logo_4c-800px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4690" y="1269738"/>
            <a:ext cx="1295401" cy="47768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2035262" y="1741449"/>
            <a:ext cx="117719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Utsaah"/>
                <a:ea typeface="Utsaah"/>
                <a:cs typeface="Utsaah"/>
                <a:sym typeface="Utsaah"/>
              </a:defRPr>
            </a:lvl1pPr>
          </a:lstStyle>
          <a:p>
            <a:pPr lvl="0">
              <a:defRPr sz="1800"/>
            </a:pPr>
            <a:r>
              <a:rPr sz="2000"/>
              <a:t>Literature</a:t>
            </a:r>
          </a:p>
        </p:txBody>
      </p:sp>
      <p:sp>
        <p:nvSpPr>
          <p:cNvPr id="79" name="Shape 79"/>
          <p:cNvSpPr/>
          <p:nvPr/>
        </p:nvSpPr>
        <p:spPr>
          <a:xfrm>
            <a:off x="979237" y="1527015"/>
            <a:ext cx="172748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Utsaah"/>
                <a:ea typeface="Utsaah"/>
                <a:cs typeface="Utsaah"/>
                <a:sym typeface="Utsaah"/>
              </a:defRPr>
            </a:lvl1pPr>
          </a:lstStyle>
          <a:p>
            <a:pPr lvl="0">
              <a:defRPr sz="1800"/>
            </a:pPr>
            <a:r>
              <a:rPr sz="2000"/>
              <a:t>Other Projects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6535056" y="3086330"/>
            <a:ext cx="2477788" cy="1428914"/>
            <a:chOff x="0" y="0"/>
            <a:chExt cx="2477786" cy="1428912"/>
          </a:xfrm>
        </p:grpSpPr>
        <p:sp>
          <p:nvSpPr>
            <p:cNvPr id="80" name="Shape 80"/>
            <p:cNvSpPr/>
            <p:nvPr/>
          </p:nvSpPr>
          <p:spPr>
            <a:xfrm>
              <a:off x="0" y="0"/>
              <a:ext cx="2477787" cy="1428913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69754" y="313136"/>
              <a:ext cx="2338279" cy="80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400"/>
              </a:lvl1pPr>
            </a:lstStyle>
            <a:p>
              <a:pPr lvl="0">
                <a:defRPr sz="1800"/>
              </a:pPr>
              <a:r>
                <a:rPr sz="2400"/>
                <a:t>Strategic Objectives</a:t>
              </a: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4342782" y="2858522"/>
            <a:ext cx="1677018" cy="579121"/>
            <a:chOff x="0" y="0"/>
            <a:chExt cx="1677017" cy="579119"/>
          </a:xfrm>
        </p:grpSpPr>
        <p:sp>
          <p:nvSpPr>
            <p:cNvPr id="83" name="Shape 83"/>
            <p:cNvSpPr/>
            <p:nvPr/>
          </p:nvSpPr>
          <p:spPr>
            <a:xfrm>
              <a:off x="0" y="0"/>
              <a:ext cx="1677018" cy="579120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28269" y="123189"/>
              <a:ext cx="1620479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/>
              </a:lvl1pPr>
            </a:lstStyle>
            <a:p>
              <a:pPr lvl="0">
                <a:defRPr sz="1800"/>
              </a:pPr>
              <a:r>
                <a:rPr sz="1600"/>
                <a:t>EXPERIMENTS</a:t>
              </a: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4343400" y="3511227"/>
            <a:ext cx="1677018" cy="579121"/>
            <a:chOff x="0" y="0"/>
            <a:chExt cx="1677017" cy="579119"/>
          </a:xfrm>
        </p:grpSpPr>
        <p:sp>
          <p:nvSpPr>
            <p:cNvPr id="86" name="Shape 86"/>
            <p:cNvSpPr/>
            <p:nvPr/>
          </p:nvSpPr>
          <p:spPr>
            <a:xfrm>
              <a:off x="0" y="0"/>
              <a:ext cx="1677018" cy="579120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28269" y="123189"/>
              <a:ext cx="1620479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/>
              </a:lvl1pPr>
            </a:lstStyle>
            <a:p>
              <a:pPr lvl="0">
                <a:defRPr sz="1800"/>
              </a:pPr>
              <a:r>
                <a:rPr sz="1600"/>
                <a:t>RIF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4342782" y="4153923"/>
            <a:ext cx="1677018" cy="579121"/>
            <a:chOff x="0" y="0"/>
            <a:chExt cx="1677017" cy="579119"/>
          </a:xfrm>
        </p:grpSpPr>
        <p:sp>
          <p:nvSpPr>
            <p:cNvPr id="89" name="Shape 89"/>
            <p:cNvSpPr/>
            <p:nvPr/>
          </p:nvSpPr>
          <p:spPr>
            <a:xfrm>
              <a:off x="0" y="0"/>
              <a:ext cx="1677018" cy="579120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8269" y="123189"/>
              <a:ext cx="1620479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/>
              </a:lvl1pPr>
            </a:lstStyle>
            <a:p>
              <a:pPr lvl="0">
                <a:defRPr sz="1800"/>
              </a:pPr>
              <a:r>
                <a:rPr sz="1600"/>
                <a:t>PCP</a:t>
              </a:r>
            </a:p>
          </p:txBody>
        </p:sp>
      </p:grpSp>
      <p:grpSp>
        <p:nvGrpSpPr>
          <p:cNvPr id="95" name="Group 95"/>
          <p:cNvGrpSpPr/>
          <p:nvPr/>
        </p:nvGrpSpPr>
        <p:grpSpPr>
          <a:xfrm>
            <a:off x="6703662" y="5765064"/>
            <a:ext cx="2289032" cy="1030700"/>
            <a:chOff x="0" y="0"/>
            <a:chExt cx="2289031" cy="1030699"/>
          </a:xfrm>
        </p:grpSpPr>
        <p:sp>
          <p:nvSpPr>
            <p:cNvPr id="92" name="Shape 92"/>
            <p:cNvSpPr/>
            <p:nvPr/>
          </p:nvSpPr>
          <p:spPr>
            <a:xfrm>
              <a:off x="-1" y="0"/>
              <a:ext cx="2289033" cy="103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6232" y="52410"/>
              <a:ext cx="2097517" cy="87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600"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17004" y="79522"/>
              <a:ext cx="1493309" cy="815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600"/>
              </a:lvl1pPr>
            </a:lstStyle>
            <a:p>
              <a:pPr lvl="0">
                <a:defRPr sz="1800"/>
              </a:pPr>
              <a:r>
                <a:rPr sz="1600"/>
                <a:t>Outreach Dissemination,  e.g. website</a:t>
              </a:r>
            </a:p>
          </p:txBody>
        </p:sp>
      </p:grpSp>
      <p:pic>
        <p:nvPicPr>
          <p:cNvPr id="96" name="image12.png" descr="Final_ECHORD++_Logo_4c Kopie Kopie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9622" y="2542693"/>
            <a:ext cx="1475630" cy="44679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2085600" y="2441541"/>
            <a:ext cx="6991641" cy="2672502"/>
          </a:xfrm>
          <a:prstGeom prst="rect">
            <a:avLst/>
          </a:prstGeom>
          <a:ln w="19050">
            <a:solidFill/>
            <a:prstDash val="dashDot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grpSp>
        <p:nvGrpSpPr>
          <p:cNvPr id="100" name="Group 100"/>
          <p:cNvGrpSpPr/>
          <p:nvPr/>
        </p:nvGrpSpPr>
        <p:grpSpPr>
          <a:xfrm>
            <a:off x="276515" y="2881383"/>
            <a:ext cx="1314161" cy="533401"/>
            <a:chOff x="0" y="0"/>
            <a:chExt cx="1314159" cy="533400"/>
          </a:xfrm>
        </p:grpSpPr>
        <p:sp>
          <p:nvSpPr>
            <p:cNvPr id="98" name="Shape 98"/>
            <p:cNvSpPr/>
            <p:nvPr/>
          </p:nvSpPr>
          <p:spPr>
            <a:xfrm>
              <a:off x="0" y="0"/>
              <a:ext cx="1314160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92453" y="119379"/>
              <a:ext cx="92925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Proposals</a:t>
              </a:r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2556911" y="5495042"/>
            <a:ext cx="1314161" cy="533401"/>
            <a:chOff x="0" y="0"/>
            <a:chExt cx="1314159" cy="533400"/>
          </a:xfrm>
        </p:grpSpPr>
        <p:sp>
          <p:nvSpPr>
            <p:cNvPr id="101" name="Shape 101"/>
            <p:cNvSpPr/>
            <p:nvPr/>
          </p:nvSpPr>
          <p:spPr>
            <a:xfrm>
              <a:off x="0" y="0"/>
              <a:ext cx="1314160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92453" y="17779"/>
              <a:ext cx="929253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Public Bodies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286040" y="4199642"/>
            <a:ext cx="1314161" cy="533401"/>
            <a:chOff x="0" y="0"/>
            <a:chExt cx="1314159" cy="533400"/>
          </a:xfrm>
        </p:grpSpPr>
        <p:sp>
          <p:nvSpPr>
            <p:cNvPr id="104" name="Shape 104"/>
            <p:cNvSpPr/>
            <p:nvPr/>
          </p:nvSpPr>
          <p:spPr>
            <a:xfrm>
              <a:off x="0" y="0"/>
              <a:ext cx="1314160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2453" y="119379"/>
              <a:ext cx="92925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Proposals</a:t>
              </a:r>
            </a:p>
          </p:txBody>
        </p:sp>
      </p:grpSp>
      <p:sp>
        <p:nvSpPr>
          <p:cNvPr id="107" name="Shape 107"/>
          <p:cNvSpPr/>
          <p:nvPr/>
        </p:nvSpPr>
        <p:spPr>
          <a:xfrm>
            <a:off x="1600200" y="2871084"/>
            <a:ext cx="85892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Technology</a:t>
            </a:r>
          </a:p>
        </p:txBody>
      </p:sp>
      <p:sp>
        <p:nvSpPr>
          <p:cNvPr id="108" name="Shape 108"/>
          <p:cNvSpPr/>
          <p:nvPr/>
        </p:nvSpPr>
        <p:spPr>
          <a:xfrm>
            <a:off x="1736038" y="3137784"/>
            <a:ext cx="58589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0000"/>
                </a:solidFill>
              </a:rPr>
              <a:t>Impact</a:t>
            </a:r>
          </a:p>
        </p:txBody>
      </p:sp>
      <p:sp>
        <p:nvSpPr>
          <p:cNvPr id="109" name="Shape 109"/>
          <p:cNvSpPr/>
          <p:nvPr/>
        </p:nvSpPr>
        <p:spPr>
          <a:xfrm>
            <a:off x="6020417" y="3209041"/>
            <a:ext cx="456583" cy="1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" name="Shape 110"/>
          <p:cNvSpPr/>
          <p:nvPr/>
        </p:nvSpPr>
        <p:spPr>
          <a:xfrm flipH="1">
            <a:off x="6096000" y="3361442"/>
            <a:ext cx="439057" cy="1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6020417" y="3648386"/>
            <a:ext cx="456583" cy="1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 flipH="1">
            <a:off x="6096000" y="3800786"/>
            <a:ext cx="439057" cy="1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6020417" y="4291083"/>
            <a:ext cx="456583" cy="1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 flipH="1">
            <a:off x="6096000" y="4443483"/>
            <a:ext cx="515257" cy="1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3516629" y="1719579"/>
            <a:ext cx="4257041" cy="1353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8575">
            <a:solidFill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7924799" y="4515244"/>
            <a:ext cx="1" cy="1246500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19" name="Group 119"/>
          <p:cNvGrpSpPr/>
          <p:nvPr/>
        </p:nvGrpSpPr>
        <p:grpSpPr>
          <a:xfrm>
            <a:off x="2552390" y="4230963"/>
            <a:ext cx="1318682" cy="425039"/>
            <a:chOff x="0" y="0"/>
            <a:chExt cx="1318681" cy="425038"/>
          </a:xfrm>
        </p:grpSpPr>
        <p:sp>
          <p:nvSpPr>
            <p:cNvPr id="117" name="Shape 117"/>
            <p:cNvSpPr/>
            <p:nvPr/>
          </p:nvSpPr>
          <p:spPr>
            <a:xfrm>
              <a:off x="0" y="0"/>
              <a:ext cx="1318682" cy="425039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20749" y="77899"/>
              <a:ext cx="127718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/>
              </a:lvl1pPr>
            </a:lstStyle>
            <a:p>
              <a:pPr lvl="0">
                <a:defRPr sz="1800"/>
              </a:pPr>
              <a:r>
                <a:rPr sz="1200"/>
                <a:t>Selection Process</a:t>
              </a:r>
            </a:p>
          </p:txBody>
        </p:sp>
      </p:grpSp>
      <p:sp>
        <p:nvSpPr>
          <p:cNvPr id="120" name="Shape 120"/>
          <p:cNvSpPr/>
          <p:nvPr/>
        </p:nvSpPr>
        <p:spPr>
          <a:xfrm>
            <a:off x="3871071" y="4443483"/>
            <a:ext cx="414215" cy="1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 flipV="1">
            <a:off x="1612906" y="4466342"/>
            <a:ext cx="878412" cy="2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 flipV="1">
            <a:off x="3213991" y="4733042"/>
            <a:ext cx="1" cy="762001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25" name="Group 125"/>
          <p:cNvGrpSpPr/>
          <p:nvPr/>
        </p:nvGrpSpPr>
        <p:grpSpPr>
          <a:xfrm>
            <a:off x="267953" y="3556946"/>
            <a:ext cx="1314160" cy="533401"/>
            <a:chOff x="0" y="0"/>
            <a:chExt cx="1314159" cy="533400"/>
          </a:xfrm>
        </p:grpSpPr>
        <p:sp>
          <p:nvSpPr>
            <p:cNvPr id="123" name="Shape 123"/>
            <p:cNvSpPr/>
            <p:nvPr/>
          </p:nvSpPr>
          <p:spPr>
            <a:xfrm>
              <a:off x="0" y="0"/>
              <a:ext cx="1314160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192453" y="132079"/>
              <a:ext cx="92925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/>
              </a:lvl1pPr>
            </a:lstStyle>
            <a:p>
              <a:pPr lvl="0">
                <a:defRPr sz="1800"/>
              </a:pPr>
              <a:r>
                <a:rPr sz="1200"/>
                <a:t>Application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2534304" y="3598502"/>
            <a:ext cx="1318682" cy="425039"/>
            <a:chOff x="0" y="0"/>
            <a:chExt cx="1318681" cy="425038"/>
          </a:xfrm>
        </p:grpSpPr>
        <p:sp>
          <p:nvSpPr>
            <p:cNvPr id="126" name="Shape 126"/>
            <p:cNvSpPr/>
            <p:nvPr/>
          </p:nvSpPr>
          <p:spPr>
            <a:xfrm>
              <a:off x="0" y="0"/>
              <a:ext cx="1318682" cy="425039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0749" y="77899"/>
              <a:ext cx="127718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/>
              </a:lvl1pPr>
            </a:lstStyle>
            <a:p>
              <a:pPr lvl="0">
                <a:defRPr sz="1800"/>
              </a:pPr>
              <a:r>
                <a:rPr sz="1200"/>
                <a:t>Selection Process</a:t>
              </a:r>
            </a:p>
          </p:txBody>
        </p:sp>
      </p:grpSp>
      <p:sp>
        <p:nvSpPr>
          <p:cNvPr id="129" name="Shape 129"/>
          <p:cNvSpPr/>
          <p:nvPr/>
        </p:nvSpPr>
        <p:spPr>
          <a:xfrm>
            <a:off x="3852984" y="3811022"/>
            <a:ext cx="414215" cy="1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 flipV="1">
            <a:off x="1594819" y="3828163"/>
            <a:ext cx="878413" cy="2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 flipV="1">
            <a:off x="7773950" y="4553344"/>
            <a:ext cx="1" cy="1246500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 flipV="1">
            <a:off x="1602953" y="3148083"/>
            <a:ext cx="878413" cy="2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35" name="Group 135"/>
          <p:cNvGrpSpPr/>
          <p:nvPr/>
        </p:nvGrpSpPr>
        <p:grpSpPr>
          <a:xfrm>
            <a:off x="2534304" y="2935564"/>
            <a:ext cx="1318682" cy="425039"/>
            <a:chOff x="0" y="0"/>
            <a:chExt cx="1318681" cy="425038"/>
          </a:xfrm>
        </p:grpSpPr>
        <p:sp>
          <p:nvSpPr>
            <p:cNvPr id="133" name="Shape 133"/>
            <p:cNvSpPr/>
            <p:nvPr/>
          </p:nvSpPr>
          <p:spPr>
            <a:xfrm>
              <a:off x="0" y="0"/>
              <a:ext cx="1318682" cy="425039"/>
            </a:xfrm>
            <a:prstGeom prst="roundRect">
              <a:avLst>
                <a:gd name="adj" fmla="val 16667"/>
              </a:avLst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0749" y="77899"/>
              <a:ext cx="127718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/>
              </a:lvl1pPr>
            </a:lstStyle>
            <a:p>
              <a:pPr lvl="0">
                <a:defRPr sz="1800"/>
              </a:pPr>
              <a:r>
                <a:rPr sz="1200"/>
                <a:t>Selection Process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3871071" y="3148083"/>
            <a:ext cx="414215" cy="1"/>
          </a:xfrm>
          <a:prstGeom prst="line">
            <a:avLst/>
          </a:prstGeom>
          <a:ln w="28575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600200" y="3565842"/>
            <a:ext cx="9016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0000"/>
                </a:solidFill>
              </a:rPr>
              <a:t>Technology</a:t>
            </a:r>
          </a:p>
        </p:txBody>
      </p:sp>
      <p:sp>
        <p:nvSpPr>
          <p:cNvPr id="138" name="Shape 138"/>
          <p:cNvSpPr/>
          <p:nvPr/>
        </p:nvSpPr>
        <p:spPr>
          <a:xfrm>
            <a:off x="1607535" y="4189343"/>
            <a:ext cx="85892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Technology</a:t>
            </a:r>
          </a:p>
        </p:txBody>
      </p:sp>
      <p:sp>
        <p:nvSpPr>
          <p:cNvPr id="139" name="Shape 139"/>
          <p:cNvSpPr/>
          <p:nvPr/>
        </p:nvSpPr>
        <p:spPr>
          <a:xfrm>
            <a:off x="1743373" y="3823646"/>
            <a:ext cx="58589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0000"/>
                </a:solidFill>
              </a:rPr>
              <a:t>Impact</a:t>
            </a:r>
          </a:p>
        </p:txBody>
      </p:sp>
      <p:sp>
        <p:nvSpPr>
          <p:cNvPr id="140" name="Shape 140"/>
          <p:cNvSpPr/>
          <p:nvPr/>
        </p:nvSpPr>
        <p:spPr>
          <a:xfrm>
            <a:off x="1736038" y="4466344"/>
            <a:ext cx="58589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0000"/>
                </a:solidFill>
              </a:rPr>
              <a:t>Impact</a:t>
            </a:r>
          </a:p>
        </p:txBody>
      </p:sp>
      <p:sp>
        <p:nvSpPr>
          <p:cNvPr id="141" name="Shape 141"/>
          <p:cNvSpPr/>
          <p:nvPr/>
        </p:nvSpPr>
        <p:spPr>
          <a:xfrm>
            <a:off x="4322560" y="5331883"/>
            <a:ext cx="224550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Detailed interactions</a:t>
            </a:r>
          </a:p>
        </p:txBody>
      </p:sp>
    </p:spTree>
    <p:extLst>
      <p:ext uri="{BB962C8B-B14F-4D97-AF65-F5344CB8AC3E}">
        <p14:creationId xmlns:p14="http://schemas.microsoft.com/office/powerpoint/2010/main" val="1516028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6A6A6"/>
              </a:gs>
            </a:gsLst>
            <a:lin ang="594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r">
              <a:lnSpc>
                <a:spcPct val="90000"/>
              </a:lnSpc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381438" y="538167"/>
            <a:ext cx="5253553" cy="787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</a:pPr>
            <a:r>
              <a:rPr lang="de-DE" sz="2800" b="1" dirty="0" smtClean="0">
                <a:solidFill>
                  <a:srgbClr val="004F91"/>
                </a:solidFill>
              </a:rPr>
              <a:t>Operationalize Goals</a:t>
            </a:r>
            <a:endParaRPr sz="2800" b="1" dirty="0">
              <a:solidFill>
                <a:srgbClr val="004F91"/>
              </a:solidFill>
            </a:endParaRPr>
          </a:p>
          <a:p>
            <a:pPr lvl="0"/>
            <a:endParaRPr sz="2000" dirty="0"/>
          </a:p>
        </p:txBody>
      </p:sp>
      <p:pic>
        <p:nvPicPr>
          <p:cNvPr id="193" name="image12.png" descr="Final_ECHORD++_Logo_4c Kopie Kopie.ep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32336" y="109643"/>
            <a:ext cx="1475630" cy="446795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7010400" y="6365170"/>
            <a:ext cx="2133600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004F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004F91"/>
                </a:solidFill>
              </a:rPr>
              <a:t>7</a:t>
            </a:fld>
            <a:endParaRPr sz="1200">
              <a:solidFill>
                <a:srgbClr val="004F91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239485" y="6627167"/>
            <a:ext cx="2539016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200">
                <a:solidFill>
                  <a:srgbClr val="004F9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DE" sz="1200" dirty="0" smtClean="0">
                <a:solidFill>
                  <a:srgbClr val="004F91"/>
                </a:solidFill>
              </a:rPr>
              <a:t>15.01.2015 // </a:t>
            </a:r>
            <a:r>
              <a:rPr sz="1200" dirty="0" smtClean="0">
                <a:solidFill>
                  <a:srgbClr val="004F91"/>
                </a:solidFill>
              </a:rPr>
              <a:t>Marie-Luise </a:t>
            </a:r>
            <a:r>
              <a:rPr sz="1200" dirty="0">
                <a:solidFill>
                  <a:srgbClr val="004F91"/>
                </a:solidFill>
              </a:rPr>
              <a:t>Neitz</a:t>
            </a:r>
          </a:p>
        </p:txBody>
      </p:sp>
      <p:sp>
        <p:nvSpPr>
          <p:cNvPr id="196" name="Shape 196"/>
          <p:cNvSpPr/>
          <p:nvPr/>
        </p:nvSpPr>
        <p:spPr>
          <a:xfrm>
            <a:off x="498863" y="1054308"/>
            <a:ext cx="8645137" cy="1590"/>
          </a:xfrm>
          <a:prstGeom prst="line">
            <a:avLst/>
          </a:prstGeom>
          <a:ln w="31750">
            <a:solidFill>
              <a:srgbClr val="004F91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81438" y="5046167"/>
            <a:ext cx="273860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 kumimoji="0" lang="de-DE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5244" y="1405620"/>
            <a:ext cx="170861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Impact</a:t>
            </a:r>
            <a:endParaRPr kumimoji="0" lang="de-DE" sz="36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3" y="2051949"/>
            <a:ext cx="3457575" cy="3810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60654424"/>
              </p:ext>
            </p:extLst>
          </p:nvPr>
        </p:nvGraphicFramePr>
        <p:xfrm>
          <a:off x="4317351" y="2830778"/>
          <a:ext cx="4826649" cy="4066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55301" y="2185652"/>
            <a:ext cx="338144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Structure KPI documents</a:t>
            </a:r>
            <a:endParaRPr kumimoji="0" lang="de-DE" sz="2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832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On-screen Show (4:3)</PresentationFormat>
  <Paragraphs>99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Avenir Roman</vt:lpstr>
      <vt:lpstr>Calibri</vt:lpstr>
      <vt:lpstr>Helvetica</vt:lpstr>
      <vt:lpstr>Utsaah</vt:lpstr>
      <vt:lpstr>Verdana</vt:lpstr>
      <vt:lpstr>Verdana Bold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Marie-Luise Neitz</dc:creator>
  <cp:lastModifiedBy>Marie-Luise Neitz</cp:lastModifiedBy>
  <cp:revision>20</cp:revision>
  <dcterms:modified xsi:type="dcterms:W3CDTF">2015-01-14T16:01:18Z</dcterms:modified>
</cp:coreProperties>
</file>